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0" r:id="rId3"/>
    <p:sldId id="264" r:id="rId4"/>
    <p:sldId id="271" r:id="rId5"/>
    <p:sldId id="257" r:id="rId6"/>
    <p:sldId id="267" r:id="rId7"/>
    <p:sldId id="265" r:id="rId8"/>
    <p:sldId id="277" r:id="rId9"/>
    <p:sldId id="259" r:id="rId10"/>
    <p:sldId id="274" r:id="rId11"/>
    <p:sldId id="275" r:id="rId12"/>
    <p:sldId id="263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CC"/>
    <a:srgbClr val="FF9900"/>
    <a:srgbClr val="CCECFF"/>
    <a:srgbClr val="FFFF99"/>
    <a:srgbClr val="FBAFAF"/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4" autoAdjust="0"/>
    <p:restoredTop sz="94660"/>
  </p:normalViewPr>
  <p:slideViewPr>
    <p:cSldViewPr snapToGrid="0">
      <p:cViewPr>
        <p:scale>
          <a:sx n="84" d="100"/>
          <a:sy n="84" d="100"/>
        </p:scale>
        <p:origin x="1686" y="678"/>
      </p:cViewPr>
      <p:guideLst/>
    </p:cSldViewPr>
  </p:slideViewPr>
  <p:notesTextViewPr>
    <p:cViewPr>
      <p:scale>
        <a:sx n="3" d="2"/>
        <a:sy n="3" d="2"/>
      </p:scale>
      <p:origin x="0" y="-5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12/19/2025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‹N°›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fr-FR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12/19/2025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DBBD86F-1014-D9FA-EF8E-A3427824ED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881" y="377190"/>
            <a:ext cx="9361169" cy="1884118"/>
          </a:xfrm>
        </p:spPr>
        <p:txBody>
          <a:bodyPr>
            <a:normAutofit fontScale="90000"/>
          </a:bodyPr>
          <a:lstStyle/>
          <a:p>
            <a:pPr algn="ctr"/>
            <a:r>
              <a:rPr lang="fr-FR" b="1" dirty="0"/>
              <a:t>Médiatrice en sante</a:t>
            </a:r>
            <a:br>
              <a:rPr lang="fr-FR" b="1" dirty="0"/>
            </a:br>
            <a:r>
              <a:rPr lang="fr-FR" b="1" dirty="0"/>
              <a:t>au sein d’une </a:t>
            </a:r>
            <a:r>
              <a:rPr lang="fr-FR" b="1" dirty="0" err="1"/>
              <a:t>cpts</a:t>
            </a:r>
            <a:endParaRPr lang="fr-FR" b="1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89D57B9-070C-05D1-7583-D27B3E0F2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0101" y="4122435"/>
            <a:ext cx="6400799" cy="1235349"/>
          </a:xfrm>
        </p:spPr>
        <p:txBody>
          <a:bodyPr>
            <a:noAutofit/>
          </a:bodyPr>
          <a:lstStyle/>
          <a:p>
            <a:pPr algn="ctr"/>
            <a:r>
              <a:rPr lang="fr-FR" sz="3400" b="1" i="1" dirty="0">
                <a:solidFill>
                  <a:srgbClr val="C00000"/>
                </a:solidFill>
              </a:rPr>
              <a:t>De la création du poste</a:t>
            </a:r>
          </a:p>
          <a:p>
            <a:pPr algn="ctr"/>
            <a:r>
              <a:rPr lang="fr-FR" sz="3400" b="1" i="1" dirty="0">
                <a:solidFill>
                  <a:srgbClr val="C00000"/>
                </a:solidFill>
              </a:rPr>
              <a:t> à la pratique …</a:t>
            </a:r>
          </a:p>
        </p:txBody>
      </p:sp>
      <p:pic>
        <p:nvPicPr>
          <p:cNvPr id="7" name="Image 6" descr="Une image contenant texte, carte de visite, capture d’écran, dessin humoristique&#10;&#10;Le contenu généré par l’IA peut être incorrect.">
            <a:extLst>
              <a:ext uri="{FF2B5EF4-FFF2-40B4-BE49-F238E27FC236}">
                <a16:creationId xmlns:a16="http://schemas.microsoft.com/office/drawing/2014/main" id="{8E0437C1-2377-92EB-5E87-5E4BD3821CA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C9B3A6"/>
              </a:clrFrom>
              <a:clrTo>
                <a:srgbClr val="C9B3A6">
                  <a:alpha val="0"/>
                </a:srgbClr>
              </a:clrTo>
            </a:clrChange>
          </a:blip>
          <a:srcRect l="25139" t="2813" r="21111" b="11562"/>
          <a:stretch>
            <a:fillRect/>
          </a:stretch>
        </p:blipFill>
        <p:spPr>
          <a:xfrm>
            <a:off x="8435339" y="1908811"/>
            <a:ext cx="3946283" cy="419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114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capture d’écran, Police">
            <a:extLst>
              <a:ext uri="{FF2B5EF4-FFF2-40B4-BE49-F238E27FC236}">
                <a16:creationId xmlns:a16="http://schemas.microsoft.com/office/drawing/2014/main" id="{58726610-FDC3-D298-E4DD-C18F44C103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312" y="0"/>
            <a:ext cx="12198312" cy="6858000"/>
          </a:xfrm>
        </p:spPr>
      </p:pic>
    </p:spTree>
    <p:extLst>
      <p:ext uri="{BB962C8B-B14F-4D97-AF65-F5344CB8AC3E}">
        <p14:creationId xmlns:p14="http://schemas.microsoft.com/office/powerpoint/2010/main" val="943352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capture d’écran, Police, conception&#10;&#10;Le contenu généré par l’IA peut être incorrect.">
            <a:extLst>
              <a:ext uri="{FF2B5EF4-FFF2-40B4-BE49-F238E27FC236}">
                <a16:creationId xmlns:a16="http://schemas.microsoft.com/office/drawing/2014/main" id="{8C564021-16C7-9AC3-7037-78CF18A634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4452"/>
          </a:xfrm>
        </p:spPr>
      </p:pic>
    </p:spTree>
    <p:extLst>
      <p:ext uri="{BB962C8B-B14F-4D97-AF65-F5344CB8AC3E}">
        <p14:creationId xmlns:p14="http://schemas.microsoft.com/office/powerpoint/2010/main" val="3920370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C9DE15-C53C-8A4C-665C-3F4BDFC06CF8}"/>
              </a:ext>
            </a:extLst>
          </p:cNvPr>
          <p:cNvSpPr txBox="1">
            <a:spLocks/>
          </p:cNvSpPr>
          <p:nvPr/>
        </p:nvSpPr>
        <p:spPr>
          <a:xfrm>
            <a:off x="586075" y="404687"/>
            <a:ext cx="9603275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u="sng" dirty="0"/>
              <a:t>C’est aussi …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EFAD387-91E5-E1AA-6076-82ADEB2D8644}"/>
              </a:ext>
            </a:extLst>
          </p:cNvPr>
          <p:cNvSpPr txBox="1"/>
          <p:nvPr/>
        </p:nvSpPr>
        <p:spPr>
          <a:xfrm>
            <a:off x="456406" y="1014092"/>
            <a:ext cx="11279187" cy="5553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rencontres partenaires,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présences au sport sur ordonnance,</a:t>
            </a: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Participations à des actions de prévention (en entreprise d’insertion, CHRS, Forums)</a:t>
            </a: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 formations,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 projets :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Aide financière pour les soins en podologie,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 projet intergénérationnel mené, alliant l’art et la santé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Mise en place d’un outil centré patient pour faciliter l’organisation des RDV médicaux et la communication entre les professionnels de santé.</a:t>
            </a:r>
            <a:endParaRPr lang="fr-FR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821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Police, capture d’écran, Impression">
            <a:extLst>
              <a:ext uri="{FF2B5EF4-FFF2-40B4-BE49-F238E27FC236}">
                <a16:creationId xmlns:a16="http://schemas.microsoft.com/office/drawing/2014/main" id="{8C81EB92-3A4D-3F93-E673-8663F16086C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46" r="64219" b="45188"/>
          <a:stretch>
            <a:fillRect/>
          </a:stretch>
        </p:blipFill>
        <p:spPr>
          <a:xfrm rot="16200000">
            <a:off x="4672483" y="-5071234"/>
            <a:ext cx="1039525" cy="11181992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E2661A9-E281-21DC-5E14-6B4C598C9A7B}"/>
              </a:ext>
            </a:extLst>
          </p:cNvPr>
          <p:cNvSpPr txBox="1"/>
          <p:nvPr/>
        </p:nvSpPr>
        <p:spPr>
          <a:xfrm>
            <a:off x="532680" y="238029"/>
            <a:ext cx="111819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u="sng" dirty="0"/>
              <a:t>CONSTRUCTION DU POSTE DE MÉDIATION EN SANTÉ</a:t>
            </a:r>
            <a:endParaRPr lang="fr-FR" sz="2800" dirty="0"/>
          </a:p>
        </p:txBody>
      </p:sp>
      <p:sp>
        <p:nvSpPr>
          <p:cNvPr id="4" name="Espace réservé du contenu 2">
            <a:extLst>
              <a:ext uri="{FF2B5EF4-FFF2-40B4-BE49-F238E27FC236}">
                <a16:creationId xmlns:a16="http://schemas.microsoft.com/office/drawing/2014/main" id="{2976EF83-122E-2F32-A19D-1004242A4ABD}"/>
              </a:ext>
            </a:extLst>
          </p:cNvPr>
          <p:cNvSpPr txBox="1">
            <a:spLocks/>
          </p:cNvSpPr>
          <p:nvPr/>
        </p:nvSpPr>
        <p:spPr>
          <a:xfrm>
            <a:off x="1169733" y="1019327"/>
            <a:ext cx="9373320" cy="91008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b="1" u="sng" dirty="0"/>
              <a:t>Constat initial</a:t>
            </a:r>
            <a:r>
              <a:rPr lang="fr-FR" u="sng" dirty="0"/>
              <a:t> </a:t>
            </a:r>
            <a:r>
              <a:rPr lang="fr-FR" dirty="0"/>
              <a:t>: difficultés d’accès aux soins pour certains patients, liées à des freins sociaux non résolus</a:t>
            </a:r>
            <a:br>
              <a:rPr lang="fr-FR" dirty="0"/>
            </a:br>
            <a:r>
              <a:rPr lang="fr-FR" sz="1800" dirty="0"/>
              <a:t>→ orientation vers le social souvent insuffisante</a:t>
            </a:r>
            <a:br>
              <a:rPr lang="fr-FR" sz="1800" dirty="0"/>
            </a:br>
            <a:r>
              <a:rPr lang="fr-FR" sz="1800" dirty="0"/>
              <a:t>→ manque de temps et de ressources chez les soignants</a:t>
            </a:r>
          </a:p>
          <a:p>
            <a:endParaRPr lang="fr-FR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FD920C6F-1A3E-1CEA-8391-F2346FE19E82}"/>
              </a:ext>
            </a:extLst>
          </p:cNvPr>
          <p:cNvSpPr txBox="1">
            <a:spLocks/>
          </p:cNvSpPr>
          <p:nvPr/>
        </p:nvSpPr>
        <p:spPr>
          <a:xfrm>
            <a:off x="1169733" y="1931550"/>
            <a:ext cx="8929769" cy="1039527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sz="1900" b="1" u="sng" dirty="0"/>
              <a:t>Phase exploratoire</a:t>
            </a:r>
            <a:r>
              <a:rPr lang="fr-FR" sz="1900" u="sng" dirty="0"/>
              <a:t> </a:t>
            </a:r>
            <a:r>
              <a:rPr lang="fr-FR" sz="1900" dirty="0"/>
              <a:t>:</a:t>
            </a:r>
          </a:p>
          <a:p>
            <a:pPr marL="457200" lvl="1" indent="0">
              <a:buNone/>
            </a:pPr>
            <a:r>
              <a:rPr lang="fr-FR" sz="1400" dirty="0"/>
              <a:t>→  expérimentation d’un </a:t>
            </a:r>
            <a:r>
              <a:rPr lang="fr-FR" sz="1400" b="1" dirty="0"/>
              <a:t>temps dédié à 20 %</a:t>
            </a:r>
            <a:endParaRPr lang="fr-FR" sz="1400" dirty="0"/>
          </a:p>
          <a:p>
            <a:pPr marL="457200" lvl="1" indent="0">
              <a:buNone/>
            </a:pPr>
            <a:r>
              <a:rPr lang="fr-FR" sz="1400" dirty="0"/>
              <a:t>→ objectif : </a:t>
            </a:r>
            <a:r>
              <a:rPr lang="fr-FR" sz="1400" b="1" dirty="0"/>
              <a:t>dimensionner les besoins</a:t>
            </a:r>
            <a:r>
              <a:rPr lang="fr-FR" sz="1400" dirty="0"/>
              <a:t>, estimer le nombre de patients concernés et la charge de travail</a:t>
            </a:r>
          </a:p>
          <a:p>
            <a:pPr marL="457200" lvl="1" indent="0">
              <a:buNone/>
            </a:pPr>
            <a:r>
              <a:rPr lang="fr-FR" sz="1400" dirty="0"/>
              <a:t>→  financement initial via </a:t>
            </a:r>
            <a:r>
              <a:rPr lang="fr-FR" sz="1400" b="1" dirty="0"/>
              <a:t>appel à projet (ARS)</a:t>
            </a:r>
            <a:endParaRPr lang="fr-FR" sz="1400" dirty="0"/>
          </a:p>
          <a:p>
            <a:endParaRPr lang="fr-FR" sz="14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BD46032-516A-F720-4A9E-98D12C569EE0}"/>
              </a:ext>
            </a:extLst>
          </p:cNvPr>
          <p:cNvSpPr txBox="1"/>
          <p:nvPr/>
        </p:nvSpPr>
        <p:spPr>
          <a:xfrm>
            <a:off x="1169733" y="3015390"/>
            <a:ext cx="72486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u="sng" dirty="0"/>
              <a:t>Résultats</a:t>
            </a:r>
            <a:r>
              <a:rPr lang="fr-FR" sz="1600" dirty="0"/>
              <a:t> :</a:t>
            </a:r>
          </a:p>
          <a:p>
            <a:pPr lvl="1"/>
            <a:r>
              <a:rPr lang="fr-FR" sz="1200" dirty="0"/>
              <a:t>→</a:t>
            </a:r>
            <a:r>
              <a:rPr lang="fr-FR" dirty="0"/>
              <a:t> </a:t>
            </a:r>
            <a:r>
              <a:rPr lang="fr-FR" sz="1200" dirty="0"/>
              <a:t>besoins importants et accompagnements chronophages</a:t>
            </a:r>
          </a:p>
          <a:p>
            <a:pPr lvl="1"/>
            <a:r>
              <a:rPr lang="fr-FR" sz="1200" dirty="0"/>
              <a:t>→ liens rapidement fluides avec les acteurs sociaux et médico-sociaux</a:t>
            </a:r>
          </a:p>
          <a:p>
            <a:pPr lvl="1"/>
            <a:r>
              <a:rPr lang="fr-FR" sz="1200" dirty="0"/>
              <a:t>→ valeur ajoutée reconnue par l’ensemble des partenaires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25A3113-944B-AA14-EE63-2AB48C93297D}"/>
              </a:ext>
            </a:extLst>
          </p:cNvPr>
          <p:cNvSpPr txBox="1"/>
          <p:nvPr/>
        </p:nvSpPr>
        <p:spPr>
          <a:xfrm>
            <a:off x="1169733" y="4177900"/>
            <a:ext cx="823948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u="sng" dirty="0"/>
              <a:t>Décision</a:t>
            </a:r>
            <a:r>
              <a:rPr lang="fr-FR" sz="1600" dirty="0"/>
              <a:t> :</a:t>
            </a:r>
          </a:p>
          <a:p>
            <a:pPr lvl="1"/>
            <a:r>
              <a:rPr lang="fr-FR" sz="1200" dirty="0"/>
              <a:t>→ création d’un </a:t>
            </a:r>
            <a:r>
              <a:rPr lang="fr-FR" sz="1200" b="1" dirty="0"/>
              <a:t>poste de médiateur(</a:t>
            </a:r>
            <a:r>
              <a:rPr lang="fr-FR" sz="1200" b="1" dirty="0" err="1"/>
              <a:t>rice</a:t>
            </a:r>
            <a:r>
              <a:rPr lang="fr-FR" sz="1200" b="1" dirty="0"/>
              <a:t>) en santé à 100 % en 2022</a:t>
            </a:r>
            <a:endParaRPr lang="fr-FR" sz="1200" dirty="0"/>
          </a:p>
          <a:p>
            <a:pPr lvl="1"/>
            <a:r>
              <a:rPr lang="fr-FR" sz="1200" dirty="0"/>
              <a:t>→ inscription pérenne du financement au </a:t>
            </a:r>
            <a:r>
              <a:rPr lang="fr-FR" sz="1200" b="1" dirty="0"/>
              <a:t>budget de la CPTS</a:t>
            </a:r>
            <a:endParaRPr lang="fr-FR" sz="1200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066AAD4-2059-1C3E-0EBC-497B805DA8EB}"/>
              </a:ext>
            </a:extLst>
          </p:cNvPr>
          <p:cNvSpPr txBox="1"/>
          <p:nvPr/>
        </p:nvSpPr>
        <p:spPr>
          <a:xfrm>
            <a:off x="1258401" y="5032633"/>
            <a:ext cx="1058507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u="sng" dirty="0"/>
              <a:t>Bénéfices</a:t>
            </a:r>
            <a:r>
              <a:rPr lang="fr-FR" sz="1600" dirty="0"/>
              <a:t> :</a:t>
            </a:r>
          </a:p>
          <a:p>
            <a:pPr lvl="1"/>
            <a:r>
              <a:rPr lang="fr-FR" sz="1200" dirty="0"/>
              <a:t>→  amélioration de l’accès aux droits et aux soins</a:t>
            </a:r>
          </a:p>
          <a:p>
            <a:pPr lvl="1"/>
            <a:r>
              <a:rPr lang="fr-FR" sz="1200" dirty="0"/>
              <a:t>→ soulagement des soignants</a:t>
            </a:r>
          </a:p>
          <a:p>
            <a:pPr lvl="1"/>
            <a:r>
              <a:rPr lang="fr-FR" sz="1200" dirty="0"/>
              <a:t>→ meilleure adhésion des patients aux parcours de soins, notamment en prévention</a:t>
            </a:r>
          </a:p>
        </p:txBody>
      </p:sp>
      <p:pic>
        <p:nvPicPr>
          <p:cNvPr id="1026" name="Picture 2" descr="Images de Constat – Téléchargement gratuit sur Freepik">
            <a:extLst>
              <a:ext uri="{FF2B5EF4-FFF2-40B4-BE49-F238E27FC236}">
                <a16:creationId xmlns:a16="http://schemas.microsoft.com/office/drawing/2014/main" id="{86D19C08-70CD-160A-44A4-F3CEEBF8A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03" y="784504"/>
            <a:ext cx="1091918" cy="109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reation - Free education icons">
            <a:extLst>
              <a:ext uri="{FF2B5EF4-FFF2-40B4-BE49-F238E27FC236}">
                <a16:creationId xmlns:a16="http://schemas.microsoft.com/office/drawing/2014/main" id="{858F6655-C836-7D8E-F8FA-7BF7C9D09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698" y="1975863"/>
            <a:ext cx="753035" cy="75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ône de ligne de décision en deux couleurs 4650764 Art vectoriel chez ...">
            <a:extLst>
              <a:ext uri="{FF2B5EF4-FFF2-40B4-BE49-F238E27FC236}">
                <a16:creationId xmlns:a16="http://schemas.microsoft.com/office/drawing/2014/main" id="{83901B10-4A4B-2022-EE8F-474F58A2F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02" y="3966730"/>
            <a:ext cx="847749" cy="84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n orange arrow hitting the center of a target">
            <a:extLst>
              <a:ext uri="{FF2B5EF4-FFF2-40B4-BE49-F238E27FC236}">
                <a16:creationId xmlns:a16="http://schemas.microsoft.com/office/drawing/2014/main" id="{5D6B1D37-4D05-A29E-CB9F-73D6B99563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10" y="3090340"/>
            <a:ext cx="859491" cy="859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cono de Beneficios Flaticons Flat">
            <a:extLst>
              <a:ext uri="{FF2B5EF4-FFF2-40B4-BE49-F238E27FC236}">
                <a16:creationId xmlns:a16="http://schemas.microsoft.com/office/drawing/2014/main" id="{45F08974-12CC-667D-2920-5E29A574FA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65" y="4971451"/>
            <a:ext cx="806824" cy="806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6355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olice, capture d’écran, Impression">
            <a:extLst>
              <a:ext uri="{FF2B5EF4-FFF2-40B4-BE49-F238E27FC236}">
                <a16:creationId xmlns:a16="http://schemas.microsoft.com/office/drawing/2014/main" id="{81509255-F972-991C-A97D-CF0B41F6ACA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46" r="64219" b="45188"/>
          <a:stretch>
            <a:fillRect/>
          </a:stretch>
        </p:blipFill>
        <p:spPr>
          <a:xfrm rot="16200000">
            <a:off x="4964123" y="-4251123"/>
            <a:ext cx="1089975" cy="959222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25E70E6-C96B-C405-5443-DC33AA0920BF}"/>
              </a:ext>
            </a:extLst>
          </p:cNvPr>
          <p:cNvSpPr txBox="1">
            <a:spLocks/>
          </p:cNvSpPr>
          <p:nvPr/>
        </p:nvSpPr>
        <p:spPr>
          <a:xfrm>
            <a:off x="2060702" y="197323"/>
            <a:ext cx="9592220" cy="6308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u="sng" dirty="0"/>
              <a:t>Rôle de la Médiation en santé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C03DB48-D0ED-DB09-80D5-8ACCE5AE0FED}"/>
              </a:ext>
            </a:extLst>
          </p:cNvPr>
          <p:cNvSpPr txBox="1"/>
          <p:nvPr/>
        </p:nvSpPr>
        <p:spPr>
          <a:xfrm rot="21439902">
            <a:off x="3885483" y="3244536"/>
            <a:ext cx="2907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ORIENTER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B78160D-63FD-FE58-D416-F6A63A5BBEEF}"/>
              </a:ext>
            </a:extLst>
          </p:cNvPr>
          <p:cNvSpPr txBox="1"/>
          <p:nvPr/>
        </p:nvSpPr>
        <p:spPr>
          <a:xfrm rot="21439902">
            <a:off x="7007484" y="3779999"/>
            <a:ext cx="4310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ACCOMPAGNER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C8E4476A-41D1-0CD4-9ED1-4974F375107D}"/>
              </a:ext>
            </a:extLst>
          </p:cNvPr>
          <p:cNvSpPr txBox="1"/>
          <p:nvPr/>
        </p:nvSpPr>
        <p:spPr>
          <a:xfrm>
            <a:off x="1533201" y="5071961"/>
            <a:ext cx="9927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/>
              <a:t>Les patients, les professionnels de santé, les partenaires </a:t>
            </a:r>
          </a:p>
        </p:txBody>
      </p:sp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AF9ECD18-8303-E852-DDB2-4FD4EAFD0C5E}"/>
              </a:ext>
            </a:extLst>
          </p:cNvPr>
          <p:cNvSpPr/>
          <p:nvPr/>
        </p:nvSpPr>
        <p:spPr>
          <a:xfrm>
            <a:off x="670009" y="5202766"/>
            <a:ext cx="733245" cy="26161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8" name="Picture 4" descr="Informer A Illustrations, Royalty-Free Vector Graphics &amp; Clip Art - iStock">
            <a:extLst>
              <a:ext uri="{FF2B5EF4-FFF2-40B4-BE49-F238E27FC236}">
                <a16:creationId xmlns:a16="http://schemas.microsoft.com/office/drawing/2014/main" id="{3F15B9CC-CFA5-96F6-7F59-F5E21FBC3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CF0F1"/>
              </a:clrFrom>
              <a:clrTo>
                <a:srgbClr val="ECF0F1">
                  <a:alpha val="0"/>
                </a:srgbClr>
              </a:clrTo>
            </a:clrChange>
            <a:duotone>
              <a:prstClr val="black"/>
              <a:srgbClr val="FFC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9640">
            <a:off x="597099" y="1004639"/>
            <a:ext cx="2156410" cy="215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A4FA5F7-CD9B-944D-4973-C6761DF5CAD1}"/>
              </a:ext>
            </a:extLst>
          </p:cNvPr>
          <p:cNvSpPr txBox="1"/>
          <p:nvPr/>
        </p:nvSpPr>
        <p:spPr>
          <a:xfrm rot="21439902">
            <a:off x="541765" y="3060589"/>
            <a:ext cx="29071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/>
              <a:t>INFORMER </a:t>
            </a:r>
          </a:p>
        </p:txBody>
      </p:sp>
      <p:pic>
        <p:nvPicPr>
          <p:cNvPr id="1030" name="Picture 6" descr="orientation - Ecole et Collège Saint Jean Baptiste de la Salle - Lisieux">
            <a:extLst>
              <a:ext uri="{FF2B5EF4-FFF2-40B4-BE49-F238E27FC236}">
                <a16:creationId xmlns:a16="http://schemas.microsoft.com/office/drawing/2014/main" id="{244BB91E-F667-4852-4EAD-10E1540D5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9627">
            <a:off x="3947883" y="1397190"/>
            <a:ext cx="25050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mages de Pictogramme Accompagnement – Téléchargement gratuit sur Freepik">
            <a:extLst>
              <a:ext uri="{FF2B5EF4-FFF2-40B4-BE49-F238E27FC236}">
                <a16:creationId xmlns:a16="http://schemas.microsoft.com/office/drawing/2014/main" id="{862D17CC-5AAD-A4A0-7063-FC8AC028F2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21" b="10888"/>
          <a:stretch>
            <a:fillRect/>
          </a:stretch>
        </p:blipFill>
        <p:spPr bwMode="auto">
          <a:xfrm>
            <a:off x="7474244" y="1336648"/>
            <a:ext cx="3020890" cy="243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970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39A874A5-7DC7-A3B6-839C-351862E72196}"/>
              </a:ext>
            </a:extLst>
          </p:cNvPr>
          <p:cNvSpPr txBox="1"/>
          <p:nvPr/>
        </p:nvSpPr>
        <p:spPr>
          <a:xfrm>
            <a:off x="4356339" y="2294626"/>
            <a:ext cx="3055908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/>
              <a:t>Médiateur  en santé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3">
                    <a:lumMod val="50000"/>
                  </a:schemeClr>
                </a:solidFill>
              </a:rPr>
              <a:t>Un rôle central de coordination entre les différents acteurs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3">
                    <a:lumMod val="50000"/>
                  </a:schemeClr>
                </a:solidFill>
              </a:rPr>
              <a:t>Évaluation des besoins du patient (sociaux et de santé)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3">
                    <a:lumMod val="50000"/>
                  </a:schemeClr>
                </a:solidFill>
              </a:rPr>
              <a:t>Accompagnement des patients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3">
                    <a:lumMod val="50000"/>
                  </a:schemeClr>
                </a:solidFill>
              </a:rPr>
              <a:t>Fluidification et sécurisation des parcours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18B52C0-38CF-77FF-7CAB-3A22AFDA616C}"/>
              </a:ext>
            </a:extLst>
          </p:cNvPr>
          <p:cNvSpPr txBox="1"/>
          <p:nvPr/>
        </p:nvSpPr>
        <p:spPr>
          <a:xfrm>
            <a:off x="649584" y="1201782"/>
            <a:ext cx="2879066" cy="923330"/>
          </a:xfrm>
          <a:prstGeom prst="rect">
            <a:avLst/>
          </a:prstGeom>
          <a:solidFill>
            <a:srgbClr val="99FFCC"/>
          </a:solidFill>
          <a:ln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b="1" u="sng" dirty="0"/>
              <a:t>Santé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8E40"/>
                </a:solidFill>
              </a:rPr>
              <a:t>Médecins généralistes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8E40"/>
                </a:solidFill>
              </a:rPr>
              <a:t>Professionnels de santé libéraux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8E40"/>
                </a:solidFill>
              </a:rPr>
              <a:t>Structures de soins, Centres Hospitaliers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1F08895-990B-4A5B-B504-77CDBAAC3178}"/>
              </a:ext>
            </a:extLst>
          </p:cNvPr>
          <p:cNvSpPr txBox="1"/>
          <p:nvPr/>
        </p:nvSpPr>
        <p:spPr>
          <a:xfrm>
            <a:off x="339063" y="2940368"/>
            <a:ext cx="2954455" cy="738664"/>
          </a:xfrm>
          <a:prstGeom prst="rect">
            <a:avLst/>
          </a:prstGeom>
          <a:solidFill>
            <a:srgbClr val="FF99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b="1" u="sng" dirty="0"/>
              <a:t>DAC </a:t>
            </a:r>
            <a:r>
              <a:rPr lang="fr-FR" sz="1100" b="1" u="sng" dirty="0"/>
              <a:t>(</a:t>
            </a:r>
            <a:r>
              <a:rPr lang="fr-FR" sz="1100" dirty="0"/>
              <a:t>Dispositifs d’appui à la coordination)</a:t>
            </a:r>
            <a:br>
              <a:rPr lang="fr-FR" dirty="0"/>
            </a:br>
            <a:r>
              <a:rPr lang="fr-FR" sz="1200" dirty="0">
                <a:solidFill>
                  <a:schemeClr val="bg2">
                    <a:lumMod val="25000"/>
                  </a:schemeClr>
                </a:solidFill>
              </a:rPr>
              <a:t>➜ Appui aux situations complexes, coordination territoriale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B93A6F0-6B4C-E942-5C56-246F0479AEA8}"/>
              </a:ext>
            </a:extLst>
          </p:cNvPr>
          <p:cNvSpPr txBox="1"/>
          <p:nvPr/>
        </p:nvSpPr>
        <p:spPr>
          <a:xfrm>
            <a:off x="2258785" y="4670204"/>
            <a:ext cx="2900375" cy="1107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b="1" u="sng" dirty="0"/>
              <a:t>Social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1"/>
                </a:solidFill>
              </a:rPr>
              <a:t> Assistants sociaux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1"/>
                </a:solidFill>
              </a:rPr>
              <a:t> Maisons de solidarité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chemeClr val="accent1"/>
                </a:solidFill>
              </a:rPr>
              <a:t> CCAS</a:t>
            </a:r>
            <a:br>
              <a:rPr lang="fr-FR" sz="1200" dirty="0">
                <a:solidFill>
                  <a:schemeClr val="accent1"/>
                </a:solidFill>
              </a:rPr>
            </a:br>
            <a:r>
              <a:rPr lang="fr-FR" sz="1200" dirty="0">
                <a:solidFill>
                  <a:schemeClr val="accent1"/>
                </a:solidFill>
              </a:rPr>
              <a:t>➜ Accès aux droits, logement, ressources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C70493D-1B54-390C-F831-69AEEA8877DC}"/>
              </a:ext>
            </a:extLst>
          </p:cNvPr>
          <p:cNvSpPr txBox="1"/>
          <p:nvPr/>
        </p:nvSpPr>
        <p:spPr>
          <a:xfrm>
            <a:off x="7166753" y="4796854"/>
            <a:ext cx="3055908" cy="923330"/>
          </a:xfrm>
          <a:prstGeom prst="rect">
            <a:avLst/>
          </a:prstGeom>
          <a:solidFill>
            <a:srgbClr val="CCECFF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b="1" u="sng" dirty="0"/>
              <a:t>Médico-social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70C0"/>
                </a:solidFill>
              </a:rPr>
              <a:t>SSIAD / SPASAD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70C0"/>
                </a:solidFill>
              </a:rPr>
              <a:t>Structures handicap / personnes âgées</a:t>
            </a:r>
            <a:br>
              <a:rPr lang="fr-FR" sz="1200" dirty="0">
                <a:solidFill>
                  <a:srgbClr val="0070C0"/>
                </a:solidFill>
              </a:rPr>
            </a:br>
            <a:r>
              <a:rPr lang="fr-FR" sz="1200" dirty="0">
                <a:solidFill>
                  <a:srgbClr val="0070C0"/>
                </a:solidFill>
              </a:rPr>
              <a:t>➜ Accompagnement et maintien à domicile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87BBE47-0FB8-FC6F-4B04-AFFC0477547E}"/>
              </a:ext>
            </a:extLst>
          </p:cNvPr>
          <p:cNvSpPr txBox="1"/>
          <p:nvPr/>
        </p:nvSpPr>
        <p:spPr>
          <a:xfrm>
            <a:off x="8844955" y="2757258"/>
            <a:ext cx="3154390" cy="923330"/>
          </a:xfrm>
          <a:prstGeom prst="rect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fr-FR" b="1" u="sng" dirty="0"/>
              <a:t>Lien social &amp; associatif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FF9900"/>
                </a:solidFill>
              </a:rPr>
              <a:t> Associations locales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FF9900"/>
                </a:solidFill>
              </a:rPr>
              <a:t> Structures d’inclusion, entraide</a:t>
            </a:r>
            <a:br>
              <a:rPr lang="fr-FR" sz="1200" dirty="0">
                <a:solidFill>
                  <a:srgbClr val="FF9900"/>
                </a:solidFill>
              </a:rPr>
            </a:br>
            <a:r>
              <a:rPr lang="fr-FR" sz="1200" dirty="0">
                <a:solidFill>
                  <a:srgbClr val="FF9900"/>
                </a:solidFill>
              </a:rPr>
              <a:t>➜ Lutte contre l’isolement, soutien social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F8FBEDB-7B03-C500-5772-06585F226FDD}"/>
              </a:ext>
            </a:extLst>
          </p:cNvPr>
          <p:cNvSpPr txBox="1"/>
          <p:nvPr/>
        </p:nvSpPr>
        <p:spPr>
          <a:xfrm>
            <a:off x="8572718" y="1016938"/>
            <a:ext cx="1372083" cy="369332"/>
          </a:xfrm>
          <a:prstGeom prst="rect">
            <a:avLst/>
          </a:prstGeom>
          <a:solidFill>
            <a:srgbClr val="FBAFAF"/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fr-FR" b="1" u="sng" dirty="0"/>
              <a:t>Patients</a:t>
            </a:r>
          </a:p>
        </p:txBody>
      </p:sp>
      <p:sp>
        <p:nvSpPr>
          <p:cNvPr id="14" name="Flèche : double flèche horizontale 13">
            <a:extLst>
              <a:ext uri="{FF2B5EF4-FFF2-40B4-BE49-F238E27FC236}">
                <a16:creationId xmlns:a16="http://schemas.microsoft.com/office/drawing/2014/main" id="{220E761B-CD12-ACBC-11E8-5F5887C0E70C}"/>
              </a:ext>
            </a:extLst>
          </p:cNvPr>
          <p:cNvSpPr/>
          <p:nvPr/>
        </p:nvSpPr>
        <p:spPr>
          <a:xfrm rot="19164246">
            <a:off x="7196119" y="1659653"/>
            <a:ext cx="1452118" cy="121241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 : double flèche horizontale 14">
            <a:extLst>
              <a:ext uri="{FF2B5EF4-FFF2-40B4-BE49-F238E27FC236}">
                <a16:creationId xmlns:a16="http://schemas.microsoft.com/office/drawing/2014/main" id="{4043D892-1284-450C-D571-D5081784D940}"/>
              </a:ext>
            </a:extLst>
          </p:cNvPr>
          <p:cNvSpPr/>
          <p:nvPr/>
        </p:nvSpPr>
        <p:spPr>
          <a:xfrm rot="476582">
            <a:off x="7486280" y="2845412"/>
            <a:ext cx="1284641" cy="126766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 : double flèche horizontale 15">
            <a:extLst>
              <a:ext uri="{FF2B5EF4-FFF2-40B4-BE49-F238E27FC236}">
                <a16:creationId xmlns:a16="http://schemas.microsoft.com/office/drawing/2014/main" id="{2C5FBCE7-4D99-82A7-5549-181EBF135676}"/>
              </a:ext>
            </a:extLst>
          </p:cNvPr>
          <p:cNvSpPr/>
          <p:nvPr/>
        </p:nvSpPr>
        <p:spPr>
          <a:xfrm rot="18765277">
            <a:off x="3500035" y="4152830"/>
            <a:ext cx="1053931" cy="119378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Flèche : double flèche horizontale 16">
            <a:extLst>
              <a:ext uri="{FF2B5EF4-FFF2-40B4-BE49-F238E27FC236}">
                <a16:creationId xmlns:a16="http://schemas.microsoft.com/office/drawing/2014/main" id="{FD466F22-C95C-42A0-994A-B43C01C9E890}"/>
              </a:ext>
            </a:extLst>
          </p:cNvPr>
          <p:cNvSpPr/>
          <p:nvPr/>
        </p:nvSpPr>
        <p:spPr>
          <a:xfrm rot="3999909">
            <a:off x="6613795" y="4209390"/>
            <a:ext cx="954179" cy="119154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Flèche : double flèche horizontale 17">
            <a:extLst>
              <a:ext uri="{FF2B5EF4-FFF2-40B4-BE49-F238E27FC236}">
                <a16:creationId xmlns:a16="http://schemas.microsoft.com/office/drawing/2014/main" id="{CDCA2C17-28E0-42B8-982F-39285E5B8316}"/>
              </a:ext>
            </a:extLst>
          </p:cNvPr>
          <p:cNvSpPr/>
          <p:nvPr/>
        </p:nvSpPr>
        <p:spPr>
          <a:xfrm rot="2211094" flipV="1">
            <a:off x="3537248" y="1827343"/>
            <a:ext cx="1059677" cy="10405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2" name="Image 21" descr="Une image contenant texte, Police, capture d’écran, Impression">
            <a:extLst>
              <a:ext uri="{FF2B5EF4-FFF2-40B4-BE49-F238E27FC236}">
                <a16:creationId xmlns:a16="http://schemas.microsoft.com/office/drawing/2014/main" id="{7CCF2CA9-C199-2C7F-6D93-1D1E528EAC9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46" r="64219" b="45188"/>
          <a:stretch>
            <a:fillRect/>
          </a:stretch>
        </p:blipFill>
        <p:spPr>
          <a:xfrm rot="16200000">
            <a:off x="4799425" y="-4256802"/>
            <a:ext cx="1089975" cy="9756497"/>
          </a:xfrm>
          <a:prstGeom prst="rect">
            <a:avLst/>
          </a:prstGeom>
        </p:spPr>
      </p:pic>
      <p:sp>
        <p:nvSpPr>
          <p:cNvPr id="19" name="Flèche : double flèche horizontale 18">
            <a:extLst>
              <a:ext uri="{FF2B5EF4-FFF2-40B4-BE49-F238E27FC236}">
                <a16:creationId xmlns:a16="http://schemas.microsoft.com/office/drawing/2014/main" id="{4AD846D7-24A1-37E7-39D7-2D95EAF99D9C}"/>
              </a:ext>
            </a:extLst>
          </p:cNvPr>
          <p:cNvSpPr/>
          <p:nvPr/>
        </p:nvSpPr>
        <p:spPr>
          <a:xfrm rot="20784399">
            <a:off x="3354878" y="2932855"/>
            <a:ext cx="1000727" cy="125508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EB29807A-FB41-3C25-B248-7F21B58EF276}"/>
              </a:ext>
            </a:extLst>
          </p:cNvPr>
          <p:cNvSpPr txBox="1">
            <a:spLocks/>
          </p:cNvSpPr>
          <p:nvPr/>
        </p:nvSpPr>
        <p:spPr>
          <a:xfrm>
            <a:off x="2258785" y="239107"/>
            <a:ext cx="9592220" cy="6308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u="sng" dirty="0"/>
              <a:t>Rôle du Médiateur en santé</a:t>
            </a:r>
          </a:p>
        </p:txBody>
      </p:sp>
    </p:spTree>
    <p:extLst>
      <p:ext uri="{BB962C8B-B14F-4D97-AF65-F5344CB8AC3E}">
        <p14:creationId xmlns:p14="http://schemas.microsoft.com/office/powerpoint/2010/main" val="328802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B045ECB3-1E7A-71AD-6B8F-FE367C6795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16" name="Image 15" descr="Une image contenant texte, capture d’écran, Police, Impression&#10;&#10;Le contenu généré par l’IA peut être incorrect.">
            <a:extLst>
              <a:ext uri="{FF2B5EF4-FFF2-40B4-BE49-F238E27FC236}">
                <a16:creationId xmlns:a16="http://schemas.microsoft.com/office/drawing/2014/main" id="{977AA3C2-DAE8-6211-E66D-0463F19784E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978592" y="0"/>
            <a:ext cx="6678181" cy="5841506"/>
          </a:xfrm>
          <a:prstGeom prst="rect">
            <a:avLst/>
          </a:prstGeom>
        </p:spPr>
      </p:pic>
      <p:pic>
        <p:nvPicPr>
          <p:cNvPr id="18" name="Image 17" descr="Une image contenant texte, carte de visite, Police, conception">
            <a:extLst>
              <a:ext uri="{FF2B5EF4-FFF2-40B4-BE49-F238E27FC236}">
                <a16:creationId xmlns:a16="http://schemas.microsoft.com/office/drawing/2014/main" id="{E4B2EDFD-44AC-AC8F-2592-315E8F247F4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1104320">
            <a:off x="2880802" y="813103"/>
            <a:ext cx="6219048" cy="5914286"/>
          </a:xfrm>
          <a:prstGeom prst="rect">
            <a:avLst/>
          </a:prstGeom>
        </p:spPr>
      </p:pic>
      <p:pic>
        <p:nvPicPr>
          <p:cNvPr id="20" name="Image 19" descr="Une image contenant texte, Police, capture d’écran, Impression">
            <a:extLst>
              <a:ext uri="{FF2B5EF4-FFF2-40B4-BE49-F238E27FC236}">
                <a16:creationId xmlns:a16="http://schemas.microsoft.com/office/drawing/2014/main" id="{C2CA3216-284D-8852-5A1D-7B5C86F0AA0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82382" y="-1747319"/>
            <a:ext cx="7000875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B86C2FB7-0070-C459-2D64-4AA999514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76" y="151376"/>
            <a:ext cx="9381262" cy="893653"/>
          </a:xfrm>
        </p:spPr>
        <p:txBody>
          <a:bodyPr/>
          <a:lstStyle/>
          <a:p>
            <a:r>
              <a:rPr lang="fr-FR" b="1" u="sng" dirty="0"/>
              <a:t>Médiation en santé … en détails</a:t>
            </a:r>
          </a:p>
        </p:txBody>
      </p:sp>
      <p:pic>
        <p:nvPicPr>
          <p:cNvPr id="22" name="Image 21" descr="Une image contenant texte, Polic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4FEC812F-A5C5-1D92-927B-23486F6AD0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57944">
            <a:off x="902721" y="4787512"/>
            <a:ext cx="1816608" cy="618744"/>
          </a:xfrm>
          <a:prstGeom prst="rect">
            <a:avLst/>
          </a:prstGeom>
        </p:spPr>
      </p:pic>
      <p:pic>
        <p:nvPicPr>
          <p:cNvPr id="24" name="Image 23" descr="Une image contenant texte, Police, Graphique, blanc&#10;&#10;Le contenu généré par l’IA peut être incorrect.">
            <a:extLst>
              <a:ext uri="{FF2B5EF4-FFF2-40B4-BE49-F238E27FC236}">
                <a16:creationId xmlns:a16="http://schemas.microsoft.com/office/drawing/2014/main" id="{3B64C174-9A3F-09AE-D48F-6A7A0A60E9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73965">
            <a:off x="9634894" y="4953761"/>
            <a:ext cx="1477103" cy="61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05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B262F-B43F-01B4-4F5B-3E82277F3D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Police, capture d’écran, Impression">
            <a:extLst>
              <a:ext uri="{FF2B5EF4-FFF2-40B4-BE49-F238E27FC236}">
                <a16:creationId xmlns:a16="http://schemas.microsoft.com/office/drawing/2014/main" id="{A243AEF5-AAAA-9B20-667F-0A8CB62ACBB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46" r="64219" b="45188"/>
          <a:stretch>
            <a:fillRect/>
          </a:stretch>
        </p:blipFill>
        <p:spPr>
          <a:xfrm rot="16200000">
            <a:off x="3244683" y="-4634836"/>
            <a:ext cx="1089975" cy="1035964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AAEC27F-8CFE-E9CD-2079-FDB8FD1CA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576" y="151376"/>
            <a:ext cx="9381262" cy="893653"/>
          </a:xfrm>
        </p:spPr>
        <p:txBody>
          <a:bodyPr/>
          <a:lstStyle/>
          <a:p>
            <a:r>
              <a:rPr lang="fr-FR" b="1" u="sng" dirty="0"/>
              <a:t>Médiation en santé … en détails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43011D44-4E4E-0FB5-A555-30E6803778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pic>
        <p:nvPicPr>
          <p:cNvPr id="7" name="Image 6" descr="Une image contenant texte, Police, Impression, capture d’écran&#10;&#10;Le contenu généré par l’IA peut être incorrect.">
            <a:extLst>
              <a:ext uri="{FF2B5EF4-FFF2-40B4-BE49-F238E27FC236}">
                <a16:creationId xmlns:a16="http://schemas.microsoft.com/office/drawing/2014/main" id="{745A6251-20C1-1957-05F8-707B3E4F9B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70" b="4970"/>
          <a:stretch>
            <a:fillRect/>
          </a:stretch>
        </p:blipFill>
        <p:spPr>
          <a:xfrm rot="21272086">
            <a:off x="-1142601" y="197225"/>
            <a:ext cx="5886526" cy="5545129"/>
          </a:xfrm>
          <a:prstGeom prst="rect">
            <a:avLst/>
          </a:prstGeom>
        </p:spPr>
      </p:pic>
      <p:pic>
        <p:nvPicPr>
          <p:cNvPr id="10" name="Image 9" descr="Une image contenant texte, Police, capture d’écran, Impression&#10;&#10;Le contenu généré par l’IA peut être incorrect.">
            <a:extLst>
              <a:ext uri="{FF2B5EF4-FFF2-40B4-BE49-F238E27FC236}">
                <a16:creationId xmlns:a16="http://schemas.microsoft.com/office/drawing/2014/main" id="{C76D0549-3A5E-C7A2-AEA8-DDF45DB04DE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931">
            <a:off x="2753440" y="1519256"/>
            <a:ext cx="5988827" cy="5372206"/>
          </a:xfrm>
          <a:prstGeom prst="rect">
            <a:avLst/>
          </a:prstGeom>
        </p:spPr>
      </p:pic>
      <p:pic>
        <p:nvPicPr>
          <p:cNvPr id="17" name="Image 16" descr="Une image contenant texte, Police, capture d’écran, Impression&#10;&#10;Le contenu généré par l’IA peut être incorrect.">
            <a:extLst>
              <a:ext uri="{FF2B5EF4-FFF2-40B4-BE49-F238E27FC236}">
                <a16:creationId xmlns:a16="http://schemas.microsoft.com/office/drawing/2014/main" id="{767C3E7B-C07A-23E2-B9B9-B07AABAB258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91746" y="-582354"/>
            <a:ext cx="7138006" cy="6592426"/>
          </a:xfrm>
          <a:prstGeom prst="rect">
            <a:avLst/>
          </a:prstGeom>
        </p:spPr>
      </p:pic>
      <p:pic>
        <p:nvPicPr>
          <p:cNvPr id="18" name="Image 17" descr="Une image contenant texte, dessin humoristique, Graphique, graphisme&#10;&#10;Le contenu généré par l’IA peut être incorrect.">
            <a:extLst>
              <a:ext uri="{FF2B5EF4-FFF2-40B4-BE49-F238E27FC236}">
                <a16:creationId xmlns:a16="http://schemas.microsoft.com/office/drawing/2014/main" id="{D8778397-8521-888C-966A-2C75A378CA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435114">
            <a:off x="9426956" y="4781502"/>
            <a:ext cx="1845516" cy="598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67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EBEBA2-5521-6585-A56D-1424402632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Police, capture d’écran, Impression">
            <a:extLst>
              <a:ext uri="{FF2B5EF4-FFF2-40B4-BE49-F238E27FC236}">
                <a16:creationId xmlns:a16="http://schemas.microsoft.com/office/drawing/2014/main" id="{A307B116-DDAC-8C0C-0972-49C7496E945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46" r="64219" b="45188"/>
          <a:stretch>
            <a:fillRect/>
          </a:stretch>
        </p:blipFill>
        <p:spPr>
          <a:xfrm rot="16200000">
            <a:off x="4848788" y="-6094868"/>
            <a:ext cx="1356192" cy="13898884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265C6744-7521-707A-9342-E09794A61F6C}"/>
              </a:ext>
            </a:extLst>
          </p:cNvPr>
          <p:cNvSpPr txBox="1">
            <a:spLocks/>
          </p:cNvSpPr>
          <p:nvPr/>
        </p:nvSpPr>
        <p:spPr>
          <a:xfrm>
            <a:off x="741903" y="483435"/>
            <a:ext cx="11073134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u="sng" dirty="0"/>
              <a:t>LES ATOUTS DU POSTE DE MEDIATRICE EN </a:t>
            </a:r>
            <a:r>
              <a:rPr lang="fr-FR" b="1" u="sng" dirty="0" err="1"/>
              <a:t>SANTé</a:t>
            </a:r>
            <a:endParaRPr lang="fr-FR" b="1" u="sng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B676C95-01F6-DBE3-75DD-528AF8BA34E4}"/>
              </a:ext>
            </a:extLst>
          </p:cNvPr>
          <p:cNvSpPr txBox="1"/>
          <p:nvPr/>
        </p:nvSpPr>
        <p:spPr>
          <a:xfrm>
            <a:off x="865824" y="1356192"/>
            <a:ext cx="11073134" cy="6066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Interstice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Simplicité dans la demande de sollicitation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Réactivité dans la prise en charge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Aller-vers = Proximité (VAD, permanences, connaissance du territoire)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Adaptabilité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Personnalisation du poste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fr-FR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Missions qui répondent aux besoins des patients et des professionnels du territoire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Calibri" panose="020F0502020204030204" pitchFamily="34" charset="0"/>
              <a:buChar char="-"/>
            </a:pPr>
            <a:endParaRPr lang="fr-FR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03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capture d’écran, lettre, Police&#10;&#10;Le contenu généré par l’IA peut être incorrect.">
            <a:extLst>
              <a:ext uri="{FF2B5EF4-FFF2-40B4-BE49-F238E27FC236}">
                <a16:creationId xmlns:a16="http://schemas.microsoft.com/office/drawing/2014/main" id="{1C136736-5D17-D54B-D7B7-709F108EA5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6310" y="0"/>
            <a:ext cx="12198310" cy="6858000"/>
          </a:xfrm>
        </p:spPr>
      </p:pic>
    </p:spTree>
    <p:extLst>
      <p:ext uri="{BB962C8B-B14F-4D97-AF65-F5344CB8AC3E}">
        <p14:creationId xmlns:p14="http://schemas.microsoft.com/office/powerpoint/2010/main" val="2574473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texte, Police, capture d’écran, Impression">
            <a:extLst>
              <a:ext uri="{FF2B5EF4-FFF2-40B4-BE49-F238E27FC236}">
                <a16:creationId xmlns:a16="http://schemas.microsoft.com/office/drawing/2014/main" id="{8ED3704E-36C0-9883-4592-B57BDCC8D1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46" r="64219" b="45188"/>
          <a:stretch>
            <a:fillRect/>
          </a:stretch>
        </p:blipFill>
        <p:spPr>
          <a:xfrm rot="16200000">
            <a:off x="4329411" y="-4575334"/>
            <a:ext cx="1089975" cy="10359644"/>
          </a:xfrm>
          <a:prstGeom prst="rect">
            <a:avLst/>
          </a:prstGeom>
        </p:spPr>
      </p:pic>
      <p:sp>
        <p:nvSpPr>
          <p:cNvPr id="3" name="Titre 1">
            <a:extLst>
              <a:ext uri="{FF2B5EF4-FFF2-40B4-BE49-F238E27FC236}">
                <a16:creationId xmlns:a16="http://schemas.microsoft.com/office/drawing/2014/main" id="{0085241C-939B-E9E3-F224-2F35BE05D407}"/>
              </a:ext>
            </a:extLst>
          </p:cNvPr>
          <p:cNvSpPr txBox="1">
            <a:spLocks/>
          </p:cNvSpPr>
          <p:nvPr/>
        </p:nvSpPr>
        <p:spPr>
          <a:xfrm>
            <a:off x="518517" y="179368"/>
            <a:ext cx="10319812" cy="10492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u="sng" dirty="0"/>
              <a:t>SECTEUR GEOGRAPHIQUE d’intervention</a:t>
            </a:r>
          </a:p>
        </p:txBody>
      </p:sp>
      <p:pic>
        <p:nvPicPr>
          <p:cNvPr id="8" name="Image 7" descr="Une image contenant carte, texte, atlas, diagramme&#10;&#10;Le contenu généré par l’IA peut être incorrect.">
            <a:extLst>
              <a:ext uri="{FF2B5EF4-FFF2-40B4-BE49-F238E27FC236}">
                <a16:creationId xmlns:a16="http://schemas.microsoft.com/office/drawing/2014/main" id="{8F529ED1-DF6C-137F-6ACB-4F6A53F1D0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200" t="8592" r="17594" b="10653"/>
          <a:stretch>
            <a:fillRect/>
          </a:stretch>
        </p:blipFill>
        <p:spPr>
          <a:xfrm>
            <a:off x="3719801" y="1238126"/>
            <a:ext cx="4923095" cy="438174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8197662-74D4-6B3B-AD08-628E4A627CEB}"/>
              </a:ext>
            </a:extLst>
          </p:cNvPr>
          <p:cNvSpPr txBox="1"/>
          <p:nvPr/>
        </p:nvSpPr>
        <p:spPr>
          <a:xfrm>
            <a:off x="261824" y="1808476"/>
            <a:ext cx="3560296" cy="968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è"/>
            </a:pPr>
            <a:r>
              <a:rPr lang="fr-FR" sz="18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34 communes réparties sur :</a:t>
            </a:r>
            <a:br>
              <a:rPr lang="fr-FR" sz="18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cantons</a:t>
            </a:r>
            <a:b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- 2 départements (37 &amp; 41)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FBD49CBA-6CC9-A0A7-AA3F-1BB07A053970}"/>
              </a:ext>
            </a:extLst>
          </p:cNvPr>
          <p:cNvSpPr txBox="1"/>
          <p:nvPr/>
        </p:nvSpPr>
        <p:spPr>
          <a:xfrm>
            <a:off x="261824" y="3053448"/>
            <a:ext cx="2473339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è"/>
            </a:pPr>
            <a:r>
              <a:rPr lang="fr-FR" sz="18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64000 habitants</a:t>
            </a:r>
            <a:endParaRPr lang="fr-FR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2516398-3AC0-DD2B-5CDA-871D5160FE5E}"/>
              </a:ext>
            </a:extLst>
          </p:cNvPr>
          <p:cNvSpPr txBox="1"/>
          <p:nvPr/>
        </p:nvSpPr>
        <p:spPr>
          <a:xfrm>
            <a:off x="8741685" y="1905720"/>
            <a:ext cx="3288949" cy="1007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è"/>
            </a:pPr>
            <a:r>
              <a:rPr lang="fr-FR" sz="18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370 professionnels de santé libéraux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dont 63 médecins généralistes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C0BFF54-59E8-3068-FDB3-7D1BE5334E37}"/>
              </a:ext>
            </a:extLst>
          </p:cNvPr>
          <p:cNvSpPr txBox="1"/>
          <p:nvPr/>
        </p:nvSpPr>
        <p:spPr>
          <a:xfrm>
            <a:off x="261824" y="3745289"/>
            <a:ext cx="3560296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è"/>
            </a:pPr>
            <a:r>
              <a:rPr lang="fr-FR" sz="18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Secteur :</a:t>
            </a:r>
            <a:br>
              <a:rPr lang="fr-FR" sz="18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FR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FR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rural &amp; semi-urbain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FA1239D3-0465-2371-0899-47AE041A32FD}"/>
              </a:ext>
            </a:extLst>
          </p:cNvPr>
          <p:cNvSpPr txBox="1"/>
          <p:nvPr/>
        </p:nvSpPr>
        <p:spPr>
          <a:xfrm>
            <a:off x="8741685" y="3141712"/>
            <a:ext cx="3020007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è"/>
            </a:pPr>
            <a:r>
              <a:rPr lang="fr-FR" sz="18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MSP et 1 ESP</a:t>
            </a:r>
            <a:endParaRPr lang="fr-FR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0088173-02C1-3FB8-0D8E-AEF2C9150217}"/>
              </a:ext>
            </a:extLst>
          </p:cNvPr>
          <p:cNvSpPr txBox="1"/>
          <p:nvPr/>
        </p:nvSpPr>
        <p:spPr>
          <a:xfrm>
            <a:off x="8741685" y="3893470"/>
            <a:ext cx="3020007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è"/>
            </a:pPr>
            <a:r>
              <a:rPr lang="fr-FR" sz="1800" b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centre hospitalier</a:t>
            </a:r>
            <a:endParaRPr lang="fr-FR" b="1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36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/>
      <p:bldP spid="4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Galerie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Galerie</Template>
  <TotalTime>44581</TotalTime>
  <Words>508</Words>
  <Application>Microsoft Office PowerPoint</Application>
  <PresentationFormat>Grand écran</PresentationFormat>
  <Paragraphs>75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Gill Sans MT</vt:lpstr>
      <vt:lpstr>Wingdings</vt:lpstr>
      <vt:lpstr>Galerie</vt:lpstr>
      <vt:lpstr>Médiatrice en sante au sein d’une cpts</vt:lpstr>
      <vt:lpstr>Présentation PowerPoint</vt:lpstr>
      <vt:lpstr>Présentation PowerPoint</vt:lpstr>
      <vt:lpstr>Présentation PowerPoint</vt:lpstr>
      <vt:lpstr>Médiation en santé … en détails</vt:lpstr>
      <vt:lpstr>Médiation en santé … en détails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Médiatrice en sante</dc:title>
  <dc:creator>Virginie HABERT</dc:creator>
  <cp:lastModifiedBy>Virginie HABERT</cp:lastModifiedBy>
  <cp:revision>15</cp:revision>
  <dcterms:created xsi:type="dcterms:W3CDTF">2024-01-09T18:01:45Z</dcterms:created>
  <dcterms:modified xsi:type="dcterms:W3CDTF">2026-01-05T10:49:22Z</dcterms:modified>
</cp:coreProperties>
</file>