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146849897" r:id="rId2"/>
    <p:sldId id="2146849944" r:id="rId3"/>
    <p:sldId id="2146849946" r:id="rId4"/>
    <p:sldId id="2146849945" r:id="rId5"/>
    <p:sldId id="2146849947" r:id="rId6"/>
    <p:sldId id="2146849948" r:id="rId7"/>
    <p:sldId id="2146849949" r:id="rId8"/>
    <p:sldId id="2146849950" r:id="rId9"/>
    <p:sldId id="2146849956" r:id="rId10"/>
    <p:sldId id="2146849954" r:id="rId11"/>
    <p:sldId id="2146849953" r:id="rId12"/>
    <p:sldId id="2146849957" r:id="rId13"/>
    <p:sldId id="2146849955" r:id="rId14"/>
    <p:sldId id="2146849959" r:id="rId15"/>
    <p:sldId id="214684995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F74"/>
    <a:srgbClr val="F2D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87CAD5-CA78-4C10-94A9-102C5C25D2DC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10899A91-7324-4745-8D60-EFE127181EEA}">
      <dgm:prSet phldrT="[Texte]" custT="1"/>
      <dgm:spPr/>
      <dgm:t>
        <a:bodyPr/>
        <a:lstStyle/>
        <a:p>
          <a:r>
            <a:rPr lang="fr-FR" sz="2400" b="1" u="sng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gestion </a:t>
          </a:r>
        </a:p>
        <a:p>
          <a:r>
            <a: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Gestion des aires d’accueil des gens du voyage</a:t>
          </a:r>
        </a:p>
      </dgm:t>
    </dgm:pt>
    <dgm:pt modelId="{944CD823-C0BE-4704-A66D-A217AA965CB0}" type="parTrans" cxnId="{7A921CCE-B31E-4620-81B4-D453FA2AE910}">
      <dgm:prSet/>
      <dgm:spPr/>
      <dgm:t>
        <a:bodyPr/>
        <a:lstStyle/>
        <a:p>
          <a:endParaRPr lang="fr-FR"/>
        </a:p>
      </dgm:t>
    </dgm:pt>
    <dgm:pt modelId="{7E70192C-9F8F-4287-ACFE-E2373FE56F94}" type="sibTrans" cxnId="{7A921CCE-B31E-4620-81B4-D453FA2AE910}">
      <dgm:prSet/>
      <dgm:spPr/>
      <dgm:t>
        <a:bodyPr/>
        <a:lstStyle/>
        <a:p>
          <a:endParaRPr lang="fr-FR"/>
        </a:p>
      </dgm:t>
    </dgm:pt>
    <dgm:pt modelId="{6E0BA534-C4DB-402A-880D-35E77B53D329}">
      <dgm:prSet phldrT="[Texte]" custT="1"/>
      <dgm:spPr/>
      <dgm:t>
        <a:bodyPr/>
        <a:lstStyle/>
        <a:p>
          <a:r>
            <a:rPr lang="fr-FR" sz="2400" b="1" u="sng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social</a:t>
          </a:r>
          <a:r>
            <a:rPr lang="fr-FR" sz="1100" dirty="0"/>
            <a:t> </a:t>
          </a:r>
          <a:r>
            <a: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Accompagnement global et accompagnement RSA (37 et 41) ; Bureau Itinérant et Solidaire (BIS) ; Médiation Santé ; Espace de Vie sociale Trajectoire ; Actions de formation/sensibilisation CD37</a:t>
          </a:r>
        </a:p>
      </dgm:t>
    </dgm:pt>
    <dgm:pt modelId="{9F3DF1E2-5F85-4E96-AA60-EA47FE0E7E70}" type="parTrans" cxnId="{3975EB71-7677-4F9A-BEFD-6ED08DCB9AF6}">
      <dgm:prSet/>
      <dgm:spPr/>
      <dgm:t>
        <a:bodyPr/>
        <a:lstStyle/>
        <a:p>
          <a:endParaRPr lang="fr-FR"/>
        </a:p>
      </dgm:t>
    </dgm:pt>
    <dgm:pt modelId="{AC3E5BC1-97C7-4048-919D-1733D4B141CA}" type="sibTrans" cxnId="{3975EB71-7677-4F9A-BEFD-6ED08DCB9AF6}">
      <dgm:prSet/>
      <dgm:spPr/>
      <dgm:t>
        <a:bodyPr/>
        <a:lstStyle/>
        <a:p>
          <a:endParaRPr lang="fr-FR"/>
        </a:p>
      </dgm:t>
    </dgm:pt>
    <dgm:pt modelId="{F1A712BD-39F4-4DAF-A496-7A335C945FC6}">
      <dgm:prSet phldrT="[Texte]" custT="1"/>
      <dgm:spPr/>
      <dgm:t>
        <a:bodyPr/>
        <a:lstStyle/>
        <a:p>
          <a:r>
            <a:rPr lang="fr-FR" sz="2400" b="1" i="0" u="sng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étude </a:t>
          </a:r>
        </a:p>
        <a:p>
          <a:r>
            <a:rPr lang="fr-FR" sz="12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Maitrise d’Ouvre Urbaine et Sociale (MOUS) ; Schémas Départementaux d’Accueil et d’Habitat des Gens du Voyage ; Missions d’expertise autour de l’habitat des voyageurs ; formations _ départements 37 et autres.</a:t>
          </a:r>
        </a:p>
      </dgm:t>
    </dgm:pt>
    <dgm:pt modelId="{6F23E781-A563-4135-98DB-CCC9DB30EB97}" type="parTrans" cxnId="{3DD8A0B1-ABD6-4F3E-BE28-73DDAD47B47A}">
      <dgm:prSet/>
      <dgm:spPr/>
      <dgm:t>
        <a:bodyPr/>
        <a:lstStyle/>
        <a:p>
          <a:endParaRPr lang="fr-FR"/>
        </a:p>
      </dgm:t>
    </dgm:pt>
    <dgm:pt modelId="{16B23FB0-5AB4-4783-BFAE-AF3DCC1327B5}" type="sibTrans" cxnId="{3DD8A0B1-ABD6-4F3E-BE28-73DDAD47B47A}">
      <dgm:prSet/>
      <dgm:spPr/>
      <dgm:t>
        <a:bodyPr/>
        <a:lstStyle/>
        <a:p>
          <a:endParaRPr lang="fr-FR"/>
        </a:p>
      </dgm:t>
    </dgm:pt>
    <dgm:pt modelId="{F55C288E-AA3F-4956-B108-2686105FC75A}" type="pres">
      <dgm:prSet presAssocID="{D187CAD5-CA78-4C10-94A9-102C5C25D2DC}" presName="compositeShape" presStyleCnt="0">
        <dgm:presLayoutVars>
          <dgm:chMax val="7"/>
          <dgm:dir/>
          <dgm:resizeHandles val="exact"/>
        </dgm:presLayoutVars>
      </dgm:prSet>
      <dgm:spPr/>
    </dgm:pt>
    <dgm:pt modelId="{C2E22538-24F2-4CBC-A867-16EFB0ED279A}" type="pres">
      <dgm:prSet presAssocID="{D187CAD5-CA78-4C10-94A9-102C5C25D2DC}" presName="wedge1" presStyleLbl="node1" presStyleIdx="0" presStyleCnt="3" custScaleX="121492" custScaleY="104978" custLinFactNeighborX="92653" custLinFactNeighborY="-61836"/>
      <dgm:spPr/>
    </dgm:pt>
    <dgm:pt modelId="{CF100F10-9B83-4AA6-A97F-4D60D43B0814}" type="pres">
      <dgm:prSet presAssocID="{D187CAD5-CA78-4C10-94A9-102C5C25D2D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AFAEAFA-AC58-45FD-B826-29F0284B627E}" type="pres">
      <dgm:prSet presAssocID="{D187CAD5-CA78-4C10-94A9-102C5C25D2DC}" presName="wedge2" presStyleLbl="node1" presStyleIdx="1" presStyleCnt="3" custScaleX="118911" custScaleY="110013" custLinFactNeighborX="91043" custLinFactNeighborY="-58373"/>
      <dgm:spPr/>
    </dgm:pt>
    <dgm:pt modelId="{2C43EF83-48E3-4E95-BE27-5C26B28A51E5}" type="pres">
      <dgm:prSet presAssocID="{D187CAD5-CA78-4C10-94A9-102C5C25D2D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C226204-DFB2-45D4-9FE4-AE9AC9C97CC1}" type="pres">
      <dgm:prSet presAssocID="{D187CAD5-CA78-4C10-94A9-102C5C25D2DC}" presName="wedge3" presStyleLbl="node1" presStyleIdx="2" presStyleCnt="3" custScaleX="120916" custScaleY="104568" custLinFactNeighborX="89818" custLinFactNeighborY="-63659"/>
      <dgm:spPr/>
    </dgm:pt>
    <dgm:pt modelId="{70D8644F-0EAF-4B46-87F4-AE7A0F4F1D87}" type="pres">
      <dgm:prSet presAssocID="{D187CAD5-CA78-4C10-94A9-102C5C25D2D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0F1240D-597F-409B-85BF-CDB98F44A237}" type="presOf" srcId="{F1A712BD-39F4-4DAF-A496-7A335C945FC6}" destId="{CC226204-DFB2-45D4-9FE4-AE9AC9C97CC1}" srcOrd="0" destOrd="0" presId="urn:microsoft.com/office/officeart/2005/8/layout/chart3"/>
    <dgm:cxn modelId="{D2CC6A26-854A-4672-BA5B-5F666342EDA3}" type="presOf" srcId="{D187CAD5-CA78-4C10-94A9-102C5C25D2DC}" destId="{F55C288E-AA3F-4956-B108-2686105FC75A}" srcOrd="0" destOrd="0" presId="urn:microsoft.com/office/officeart/2005/8/layout/chart3"/>
    <dgm:cxn modelId="{8B66985B-E288-458F-97BA-F5F66E45C171}" type="presOf" srcId="{6E0BA534-C4DB-402A-880D-35E77B53D329}" destId="{4AFAEAFA-AC58-45FD-B826-29F0284B627E}" srcOrd="0" destOrd="0" presId="urn:microsoft.com/office/officeart/2005/8/layout/chart3"/>
    <dgm:cxn modelId="{3975EB71-7677-4F9A-BEFD-6ED08DCB9AF6}" srcId="{D187CAD5-CA78-4C10-94A9-102C5C25D2DC}" destId="{6E0BA534-C4DB-402A-880D-35E77B53D329}" srcOrd="1" destOrd="0" parTransId="{9F3DF1E2-5F85-4E96-AA60-EA47FE0E7E70}" sibTransId="{AC3E5BC1-97C7-4048-919D-1733D4B141CA}"/>
    <dgm:cxn modelId="{31DAA88D-2A4F-49D3-ADBF-D567BE94D89A}" type="presOf" srcId="{10899A91-7324-4745-8D60-EFE127181EEA}" destId="{CF100F10-9B83-4AA6-A97F-4D60D43B0814}" srcOrd="1" destOrd="0" presId="urn:microsoft.com/office/officeart/2005/8/layout/chart3"/>
    <dgm:cxn modelId="{E5157C8F-3DAE-47C4-8FF1-CD4185BD61FF}" type="presOf" srcId="{10899A91-7324-4745-8D60-EFE127181EEA}" destId="{C2E22538-24F2-4CBC-A867-16EFB0ED279A}" srcOrd="0" destOrd="0" presId="urn:microsoft.com/office/officeart/2005/8/layout/chart3"/>
    <dgm:cxn modelId="{3DD8A0B1-ABD6-4F3E-BE28-73DDAD47B47A}" srcId="{D187CAD5-CA78-4C10-94A9-102C5C25D2DC}" destId="{F1A712BD-39F4-4DAF-A496-7A335C945FC6}" srcOrd="2" destOrd="0" parTransId="{6F23E781-A563-4135-98DB-CCC9DB30EB97}" sibTransId="{16B23FB0-5AB4-4783-BFAE-AF3DCC1327B5}"/>
    <dgm:cxn modelId="{B0CDFCC1-C8C9-4C5E-8D18-CA7383F5FADD}" type="presOf" srcId="{6E0BA534-C4DB-402A-880D-35E77B53D329}" destId="{2C43EF83-48E3-4E95-BE27-5C26B28A51E5}" srcOrd="1" destOrd="0" presId="urn:microsoft.com/office/officeart/2005/8/layout/chart3"/>
    <dgm:cxn modelId="{0A7DC8C8-B41B-42F3-99B8-C161153932BC}" type="presOf" srcId="{F1A712BD-39F4-4DAF-A496-7A335C945FC6}" destId="{70D8644F-0EAF-4B46-87F4-AE7A0F4F1D87}" srcOrd="1" destOrd="0" presId="urn:microsoft.com/office/officeart/2005/8/layout/chart3"/>
    <dgm:cxn modelId="{7A921CCE-B31E-4620-81B4-D453FA2AE910}" srcId="{D187CAD5-CA78-4C10-94A9-102C5C25D2DC}" destId="{10899A91-7324-4745-8D60-EFE127181EEA}" srcOrd="0" destOrd="0" parTransId="{944CD823-C0BE-4704-A66D-A217AA965CB0}" sibTransId="{7E70192C-9F8F-4287-ACFE-E2373FE56F94}"/>
    <dgm:cxn modelId="{15A10620-7369-4923-ACCC-D714D363F574}" type="presParOf" srcId="{F55C288E-AA3F-4956-B108-2686105FC75A}" destId="{C2E22538-24F2-4CBC-A867-16EFB0ED279A}" srcOrd="0" destOrd="0" presId="urn:microsoft.com/office/officeart/2005/8/layout/chart3"/>
    <dgm:cxn modelId="{F0FC771F-B858-470E-89CE-35C72A03EA74}" type="presParOf" srcId="{F55C288E-AA3F-4956-B108-2686105FC75A}" destId="{CF100F10-9B83-4AA6-A97F-4D60D43B0814}" srcOrd="1" destOrd="0" presId="urn:microsoft.com/office/officeart/2005/8/layout/chart3"/>
    <dgm:cxn modelId="{28F61FA7-CC2B-452E-8EDB-BC12EC6B5548}" type="presParOf" srcId="{F55C288E-AA3F-4956-B108-2686105FC75A}" destId="{4AFAEAFA-AC58-45FD-B826-29F0284B627E}" srcOrd="2" destOrd="0" presId="urn:microsoft.com/office/officeart/2005/8/layout/chart3"/>
    <dgm:cxn modelId="{0E477B6D-1AE4-4ED5-B07B-183FC04BC25A}" type="presParOf" srcId="{F55C288E-AA3F-4956-B108-2686105FC75A}" destId="{2C43EF83-48E3-4E95-BE27-5C26B28A51E5}" srcOrd="3" destOrd="0" presId="urn:microsoft.com/office/officeart/2005/8/layout/chart3"/>
    <dgm:cxn modelId="{EFB31B3D-049D-474D-BCA5-0DCF22D2E071}" type="presParOf" srcId="{F55C288E-AA3F-4956-B108-2686105FC75A}" destId="{CC226204-DFB2-45D4-9FE4-AE9AC9C97CC1}" srcOrd="4" destOrd="0" presId="urn:microsoft.com/office/officeart/2005/8/layout/chart3"/>
    <dgm:cxn modelId="{70CAF03C-CE73-4892-A280-6EE91206C680}" type="presParOf" srcId="{F55C288E-AA3F-4956-B108-2686105FC75A}" destId="{70D8644F-0EAF-4B46-87F4-AE7A0F4F1D87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EB1310-CE55-49FC-9D91-C1152E2A2D39}" type="doc">
      <dgm:prSet loTypeId="urn:microsoft.com/office/officeart/2017/3/layout/DropPin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859B06-71CA-4A4A-87B5-74E70545AB4A}">
      <dgm:prSet/>
      <dgm:spPr/>
      <dgm:t>
        <a:bodyPr/>
        <a:lstStyle/>
        <a:p>
          <a:pPr>
            <a:defRPr b="1"/>
          </a:pPr>
          <a:r>
            <a:rPr lang="en-US"/>
            <a:t>2018</a:t>
          </a:r>
        </a:p>
      </dgm:t>
    </dgm:pt>
    <dgm:pt modelId="{AAD9B027-E758-4DEA-B438-C257A12EAB7F}" type="parTrans" cxnId="{1D0FB98A-7093-42F7-BA8A-35AC87F8FD54}">
      <dgm:prSet/>
      <dgm:spPr/>
      <dgm:t>
        <a:bodyPr/>
        <a:lstStyle/>
        <a:p>
          <a:endParaRPr lang="en-US"/>
        </a:p>
      </dgm:t>
    </dgm:pt>
    <dgm:pt modelId="{A9DF41B8-2E76-420E-81D3-614609315E1F}" type="sibTrans" cxnId="{1D0FB98A-7093-42F7-BA8A-35AC87F8FD54}">
      <dgm:prSet/>
      <dgm:spPr/>
      <dgm:t>
        <a:bodyPr/>
        <a:lstStyle/>
        <a:p>
          <a:endParaRPr lang="en-US"/>
        </a:p>
      </dgm:t>
    </dgm:pt>
    <dgm:pt modelId="{D1FEF9E4-1AAD-4407-8803-A957E1CF7F0F}">
      <dgm:prSet/>
      <dgm:spPr/>
      <dgm:t>
        <a:bodyPr/>
        <a:lstStyle/>
        <a:p>
          <a:r>
            <a:rPr lang="en-US"/>
            <a:t>Création du service social de TH pour l’accompagnement des voyageurs sur aires d’accueil (avec LE CD37)</a:t>
          </a:r>
        </a:p>
      </dgm:t>
    </dgm:pt>
    <dgm:pt modelId="{0DFB7EF3-CE7B-4990-A914-AF5697303FD5}" type="parTrans" cxnId="{BA51353E-B6E9-4FB1-8D82-8A906D190F03}">
      <dgm:prSet/>
      <dgm:spPr/>
      <dgm:t>
        <a:bodyPr/>
        <a:lstStyle/>
        <a:p>
          <a:endParaRPr lang="en-US"/>
        </a:p>
      </dgm:t>
    </dgm:pt>
    <dgm:pt modelId="{5813697C-2A86-4F30-AE29-0BDB5E6AC462}" type="sibTrans" cxnId="{BA51353E-B6E9-4FB1-8D82-8A906D190F03}">
      <dgm:prSet/>
      <dgm:spPr/>
      <dgm:t>
        <a:bodyPr/>
        <a:lstStyle/>
        <a:p>
          <a:endParaRPr lang="en-US"/>
        </a:p>
      </dgm:t>
    </dgm:pt>
    <dgm:pt modelId="{4403DB80-39CA-4EA8-AFF7-255107C1A0FB}">
      <dgm:prSet/>
      <dgm:spPr/>
      <dgm:t>
        <a:bodyPr/>
        <a:lstStyle/>
        <a:p>
          <a:pPr>
            <a:defRPr b="1"/>
          </a:pPr>
          <a:r>
            <a:rPr lang="en-US"/>
            <a:t>2021</a:t>
          </a:r>
        </a:p>
      </dgm:t>
    </dgm:pt>
    <dgm:pt modelId="{2203A8B9-8684-46D5-A32E-1EB2D1C0347F}" type="parTrans" cxnId="{26F64D3F-5732-41A9-9E79-9E2A2989F0F0}">
      <dgm:prSet/>
      <dgm:spPr/>
      <dgm:t>
        <a:bodyPr/>
        <a:lstStyle/>
        <a:p>
          <a:endParaRPr lang="en-US"/>
        </a:p>
      </dgm:t>
    </dgm:pt>
    <dgm:pt modelId="{CB1D2C82-6D1C-4BDE-BBE1-E095396D712D}" type="sibTrans" cxnId="{26F64D3F-5732-41A9-9E79-9E2A2989F0F0}">
      <dgm:prSet/>
      <dgm:spPr/>
      <dgm:t>
        <a:bodyPr/>
        <a:lstStyle/>
        <a:p>
          <a:endParaRPr lang="en-US"/>
        </a:p>
      </dgm:t>
    </dgm:pt>
    <dgm:pt modelId="{4E340628-FFD2-4232-BCAE-0AA391C2E6FB}">
      <dgm:prSet/>
      <dgm:spPr/>
      <dgm:t>
        <a:bodyPr/>
        <a:lstStyle/>
        <a:p>
          <a:r>
            <a:rPr lang="en-US"/>
            <a:t>Création du BIS (Etat)</a:t>
          </a:r>
        </a:p>
      </dgm:t>
    </dgm:pt>
    <dgm:pt modelId="{D8928478-016A-4281-9E84-CE1353DA4416}" type="parTrans" cxnId="{9C49BEFF-9B53-4BA9-89E6-204FC1943A92}">
      <dgm:prSet/>
      <dgm:spPr/>
      <dgm:t>
        <a:bodyPr/>
        <a:lstStyle/>
        <a:p>
          <a:endParaRPr lang="en-US"/>
        </a:p>
      </dgm:t>
    </dgm:pt>
    <dgm:pt modelId="{AFF64CD0-9AFD-435E-85DC-6F3BF92261BE}" type="sibTrans" cxnId="{9C49BEFF-9B53-4BA9-89E6-204FC1943A92}">
      <dgm:prSet/>
      <dgm:spPr/>
      <dgm:t>
        <a:bodyPr/>
        <a:lstStyle/>
        <a:p>
          <a:endParaRPr lang="en-US"/>
        </a:p>
      </dgm:t>
    </dgm:pt>
    <dgm:pt modelId="{B45526FC-E2CF-4E77-9335-D341113F7F9C}">
      <dgm:prSet/>
      <dgm:spPr/>
      <dgm:t>
        <a:bodyPr/>
        <a:lstStyle/>
        <a:p>
          <a:pPr>
            <a:defRPr b="1"/>
          </a:pPr>
          <a:r>
            <a:rPr lang="en-US"/>
            <a:t>2022</a:t>
          </a:r>
        </a:p>
      </dgm:t>
    </dgm:pt>
    <dgm:pt modelId="{DDD03AAB-3F1E-4D68-AAD3-0E6E7603EF09}" type="parTrans" cxnId="{BECA13D1-920C-4CB0-83FA-12A22BA267CA}">
      <dgm:prSet/>
      <dgm:spPr/>
      <dgm:t>
        <a:bodyPr/>
        <a:lstStyle/>
        <a:p>
          <a:endParaRPr lang="en-US"/>
        </a:p>
      </dgm:t>
    </dgm:pt>
    <dgm:pt modelId="{F8DA5990-EB82-4023-A8F0-799A03EC5A10}" type="sibTrans" cxnId="{BECA13D1-920C-4CB0-83FA-12A22BA267CA}">
      <dgm:prSet/>
      <dgm:spPr/>
      <dgm:t>
        <a:bodyPr/>
        <a:lstStyle/>
        <a:p>
          <a:endParaRPr lang="en-US"/>
        </a:p>
      </dgm:t>
    </dgm:pt>
    <dgm:pt modelId="{32CD1CD1-E229-4A92-809F-B9D5E9CC842F}">
      <dgm:prSet/>
      <dgm:spPr/>
      <dgm:t>
        <a:bodyPr/>
        <a:lstStyle/>
        <a:p>
          <a:r>
            <a:rPr lang="en-US"/>
            <a:t>Médiation santé (ARS), Préfiguration EVS (CAF) et renouvellement marché RSA (CD)</a:t>
          </a:r>
        </a:p>
      </dgm:t>
    </dgm:pt>
    <dgm:pt modelId="{1FE239F5-EC03-4412-A443-E8BA6575DFB1}" type="parTrans" cxnId="{F641EA9D-4F4F-4ADC-813E-26ABEC64C579}">
      <dgm:prSet/>
      <dgm:spPr/>
      <dgm:t>
        <a:bodyPr/>
        <a:lstStyle/>
        <a:p>
          <a:endParaRPr lang="en-US"/>
        </a:p>
      </dgm:t>
    </dgm:pt>
    <dgm:pt modelId="{8594CB13-5B5E-4CD3-B05C-6A0D5B71D49E}" type="sibTrans" cxnId="{F641EA9D-4F4F-4ADC-813E-26ABEC64C579}">
      <dgm:prSet/>
      <dgm:spPr/>
      <dgm:t>
        <a:bodyPr/>
        <a:lstStyle/>
        <a:p>
          <a:endParaRPr lang="en-US"/>
        </a:p>
      </dgm:t>
    </dgm:pt>
    <dgm:pt modelId="{49F6877E-12D7-4AB1-BB9C-1F997319D00E}">
      <dgm:prSet/>
      <dgm:spPr/>
      <dgm:t>
        <a:bodyPr/>
        <a:lstStyle/>
        <a:p>
          <a:pPr>
            <a:defRPr b="1"/>
          </a:pPr>
          <a:r>
            <a:rPr lang="en-US"/>
            <a:t>2024</a:t>
          </a:r>
        </a:p>
      </dgm:t>
    </dgm:pt>
    <dgm:pt modelId="{E3B5FE78-DDE3-43F4-8283-5EA759F5863D}" type="parTrans" cxnId="{CFD4A0D7-6CCD-42AC-A9A5-A842F9A07AC4}">
      <dgm:prSet/>
      <dgm:spPr/>
      <dgm:t>
        <a:bodyPr/>
        <a:lstStyle/>
        <a:p>
          <a:endParaRPr lang="en-US"/>
        </a:p>
      </dgm:t>
    </dgm:pt>
    <dgm:pt modelId="{CCEAAF3A-41E6-405A-9A8C-A9D715D23499}" type="sibTrans" cxnId="{CFD4A0D7-6CCD-42AC-A9A5-A842F9A07AC4}">
      <dgm:prSet/>
      <dgm:spPr/>
      <dgm:t>
        <a:bodyPr/>
        <a:lstStyle/>
        <a:p>
          <a:endParaRPr lang="en-US"/>
        </a:p>
      </dgm:t>
    </dgm:pt>
    <dgm:pt modelId="{60073C50-5D44-4DED-82E4-236ED2954889}">
      <dgm:prSet/>
      <dgm:spPr/>
      <dgm:t>
        <a:bodyPr/>
        <a:lstStyle/>
        <a:p>
          <a:r>
            <a:rPr lang="en-US"/>
            <a:t>Création EVS Trajectoires (CAF), action complémentaire (CD) et évaluation du projet de médiation santé</a:t>
          </a:r>
        </a:p>
      </dgm:t>
    </dgm:pt>
    <dgm:pt modelId="{C3F8D1CA-E53A-4F2F-B185-8D7FD8387179}" type="parTrans" cxnId="{FEA2429B-184D-4103-A137-8BC7C1DED7C9}">
      <dgm:prSet/>
      <dgm:spPr/>
      <dgm:t>
        <a:bodyPr/>
        <a:lstStyle/>
        <a:p>
          <a:endParaRPr lang="en-US"/>
        </a:p>
      </dgm:t>
    </dgm:pt>
    <dgm:pt modelId="{577A4774-B98D-475A-B468-016FB153FFB7}" type="sibTrans" cxnId="{FEA2429B-184D-4103-A137-8BC7C1DED7C9}">
      <dgm:prSet/>
      <dgm:spPr/>
      <dgm:t>
        <a:bodyPr/>
        <a:lstStyle/>
        <a:p>
          <a:endParaRPr lang="en-US"/>
        </a:p>
      </dgm:t>
    </dgm:pt>
    <dgm:pt modelId="{BB74ADB3-929F-45E8-B597-245359C90308}">
      <dgm:prSet/>
      <dgm:spPr/>
      <dgm:t>
        <a:bodyPr/>
        <a:lstStyle/>
        <a:p>
          <a:pPr>
            <a:defRPr b="1"/>
          </a:pPr>
          <a:r>
            <a:rPr lang="en-US"/>
            <a:t>janv. 2025</a:t>
          </a:r>
        </a:p>
      </dgm:t>
    </dgm:pt>
    <dgm:pt modelId="{FB4B0C0B-C6F3-4B29-85D3-5C9024B203DB}" type="parTrans" cxnId="{F87EC756-4C46-4405-A45A-D53F346B311E}">
      <dgm:prSet/>
      <dgm:spPr/>
      <dgm:t>
        <a:bodyPr/>
        <a:lstStyle/>
        <a:p>
          <a:endParaRPr lang="en-US"/>
        </a:p>
      </dgm:t>
    </dgm:pt>
    <dgm:pt modelId="{58934CCD-3E88-46C2-8E3B-279142121159}" type="sibTrans" cxnId="{F87EC756-4C46-4405-A45A-D53F346B311E}">
      <dgm:prSet/>
      <dgm:spPr/>
      <dgm:t>
        <a:bodyPr/>
        <a:lstStyle/>
        <a:p>
          <a:endParaRPr lang="en-US"/>
        </a:p>
      </dgm:t>
    </dgm:pt>
    <dgm:pt modelId="{B22EFD67-45F2-47CD-92E4-0827E4EA18C1}">
      <dgm:prSet/>
      <dgm:spPr/>
      <dgm:t>
        <a:bodyPr/>
        <a:lstStyle/>
        <a:p>
          <a:r>
            <a:rPr lang="en-US"/>
            <a:t>Regroupement des dispositifs de médiation au sein de l’EVS (Médiation social, santé et socio-culturelle)</a:t>
          </a:r>
        </a:p>
      </dgm:t>
    </dgm:pt>
    <dgm:pt modelId="{E063E3C7-CFAD-4A5D-A7F5-5467573F1B63}" type="parTrans" cxnId="{02B22AE3-B387-4681-802F-353B17C18470}">
      <dgm:prSet/>
      <dgm:spPr/>
      <dgm:t>
        <a:bodyPr/>
        <a:lstStyle/>
        <a:p>
          <a:endParaRPr lang="en-US"/>
        </a:p>
      </dgm:t>
    </dgm:pt>
    <dgm:pt modelId="{56CC10C5-573E-4765-845A-9135FFE2AEF5}" type="sibTrans" cxnId="{02B22AE3-B387-4681-802F-353B17C18470}">
      <dgm:prSet/>
      <dgm:spPr/>
      <dgm:t>
        <a:bodyPr/>
        <a:lstStyle/>
        <a:p>
          <a:endParaRPr lang="en-US"/>
        </a:p>
      </dgm:t>
    </dgm:pt>
    <dgm:pt modelId="{D6F46E00-BA3F-49B1-9F2C-34D10F2EE68E}">
      <dgm:prSet/>
      <dgm:spPr/>
      <dgm:t>
        <a:bodyPr/>
        <a:lstStyle/>
        <a:p>
          <a:pPr>
            <a:defRPr b="1"/>
          </a:pPr>
          <a:r>
            <a:rPr lang="en-US"/>
            <a:t>mai 2025</a:t>
          </a:r>
        </a:p>
      </dgm:t>
    </dgm:pt>
    <dgm:pt modelId="{243786F3-68EE-4DFC-BFF1-AEB134482B73}" type="parTrans" cxnId="{4F70E224-4E67-4E8B-8A73-67603B097632}">
      <dgm:prSet/>
      <dgm:spPr/>
      <dgm:t>
        <a:bodyPr/>
        <a:lstStyle/>
        <a:p>
          <a:endParaRPr lang="en-US"/>
        </a:p>
      </dgm:t>
    </dgm:pt>
    <dgm:pt modelId="{8ECD9DB9-BB4C-4CA0-A4B1-BBCC9041ADC2}" type="sibTrans" cxnId="{4F70E224-4E67-4E8B-8A73-67603B097632}">
      <dgm:prSet/>
      <dgm:spPr/>
      <dgm:t>
        <a:bodyPr/>
        <a:lstStyle/>
        <a:p>
          <a:endParaRPr lang="en-US"/>
        </a:p>
      </dgm:t>
    </dgm:pt>
    <dgm:pt modelId="{C91970DD-FE14-452D-8D9B-44B37368AE3B}">
      <dgm:prSet/>
      <dgm:spPr/>
      <dgm:t>
        <a:bodyPr/>
        <a:lstStyle/>
        <a:p>
          <a:r>
            <a:rPr lang="en-US" dirty="0" err="1"/>
            <a:t>Réponse</a:t>
          </a:r>
          <a:r>
            <a:rPr lang="en-US" dirty="0"/>
            <a:t> à </a:t>
          </a:r>
          <a:r>
            <a:rPr lang="en-US" dirty="0" err="1"/>
            <a:t>l’appel</a:t>
          </a:r>
          <a:r>
            <a:rPr lang="en-US" dirty="0"/>
            <a:t> à projet de </a:t>
          </a:r>
          <a:r>
            <a:rPr lang="en-US" dirty="0" err="1"/>
            <a:t>médiation</a:t>
          </a:r>
          <a:r>
            <a:rPr lang="en-US" dirty="0"/>
            <a:t> santé</a:t>
          </a:r>
        </a:p>
      </dgm:t>
    </dgm:pt>
    <dgm:pt modelId="{71427904-5EB1-44EF-BA2B-CF46B1344CDC}" type="parTrans" cxnId="{0073D2E4-FC46-4368-9DA2-C5EC2FD127D9}">
      <dgm:prSet/>
      <dgm:spPr/>
      <dgm:t>
        <a:bodyPr/>
        <a:lstStyle/>
        <a:p>
          <a:endParaRPr lang="en-US"/>
        </a:p>
      </dgm:t>
    </dgm:pt>
    <dgm:pt modelId="{3ED63860-7120-470D-9B67-A8BB35CAA0C0}" type="sibTrans" cxnId="{0073D2E4-FC46-4368-9DA2-C5EC2FD127D9}">
      <dgm:prSet/>
      <dgm:spPr/>
      <dgm:t>
        <a:bodyPr/>
        <a:lstStyle/>
        <a:p>
          <a:endParaRPr lang="en-US"/>
        </a:p>
      </dgm:t>
    </dgm:pt>
    <dgm:pt modelId="{09C7DC05-0C6F-47A7-ADE1-0B02BEAF55BF}">
      <dgm:prSet/>
      <dgm:spPr/>
      <dgm:t>
        <a:bodyPr/>
        <a:lstStyle/>
        <a:p>
          <a:pPr>
            <a:defRPr b="1"/>
          </a:pPr>
          <a:r>
            <a:rPr lang="en-US"/>
            <a:t>2026</a:t>
          </a:r>
        </a:p>
      </dgm:t>
    </dgm:pt>
    <dgm:pt modelId="{EE1DC5E4-AE9A-4BF9-B4F4-417EF30F642B}" type="parTrans" cxnId="{5DE1DDBC-864C-42A8-8CDA-93A94C039351}">
      <dgm:prSet/>
      <dgm:spPr/>
      <dgm:t>
        <a:bodyPr/>
        <a:lstStyle/>
        <a:p>
          <a:endParaRPr lang="en-US"/>
        </a:p>
      </dgm:t>
    </dgm:pt>
    <dgm:pt modelId="{A6BD4BD0-2056-4F13-8664-843C10E729DD}" type="sibTrans" cxnId="{5DE1DDBC-864C-42A8-8CDA-93A94C039351}">
      <dgm:prSet/>
      <dgm:spPr/>
      <dgm:t>
        <a:bodyPr/>
        <a:lstStyle/>
        <a:p>
          <a:endParaRPr lang="en-US"/>
        </a:p>
      </dgm:t>
    </dgm:pt>
    <dgm:pt modelId="{D40FEF00-6FFF-4799-8D02-BB860AF881FD}">
      <dgm:prSet/>
      <dgm:spPr/>
      <dgm:t>
        <a:bodyPr/>
        <a:lstStyle/>
        <a:p>
          <a:r>
            <a:rPr lang="en-US" dirty="0" err="1"/>
            <a:t>Démarrage</a:t>
          </a:r>
          <a:r>
            <a:rPr lang="en-US" dirty="0"/>
            <a:t> </a:t>
          </a:r>
          <a:r>
            <a:rPr lang="en-US" dirty="0" err="1"/>
            <a:t>opérationnel</a:t>
          </a:r>
          <a:r>
            <a:rPr lang="en-US" dirty="0"/>
            <a:t> du projet avec </a:t>
          </a:r>
          <a:r>
            <a:rPr lang="en-US" dirty="0" err="1"/>
            <a:t>ouverture</a:t>
          </a:r>
          <a:r>
            <a:rPr lang="en-US" dirty="0"/>
            <a:t> aux publics des </a:t>
          </a:r>
          <a:r>
            <a:rPr lang="en-US" dirty="0" err="1"/>
            <a:t>réinstallés</a:t>
          </a:r>
          <a:r>
            <a:rPr lang="en-US" dirty="0"/>
            <a:t> et de la FICOSIL</a:t>
          </a:r>
        </a:p>
      </dgm:t>
    </dgm:pt>
    <dgm:pt modelId="{80618EA1-8284-4043-8F02-2CD5C902EBB8}" type="parTrans" cxnId="{B3F2A4E7-36CB-4928-AF84-9ACABEF9C34A}">
      <dgm:prSet/>
      <dgm:spPr/>
      <dgm:t>
        <a:bodyPr/>
        <a:lstStyle/>
        <a:p>
          <a:endParaRPr lang="en-US"/>
        </a:p>
      </dgm:t>
    </dgm:pt>
    <dgm:pt modelId="{FF89857C-5420-4B21-BD31-13B2B85D0DA2}" type="sibTrans" cxnId="{B3F2A4E7-36CB-4928-AF84-9ACABEF9C34A}">
      <dgm:prSet/>
      <dgm:spPr/>
      <dgm:t>
        <a:bodyPr/>
        <a:lstStyle/>
        <a:p>
          <a:endParaRPr lang="en-US"/>
        </a:p>
      </dgm:t>
    </dgm:pt>
    <dgm:pt modelId="{657E87A3-8741-440E-8166-B7B47A1FD1CE}" type="pres">
      <dgm:prSet presAssocID="{0FEB1310-CE55-49FC-9D91-C1152E2A2D39}" presName="root" presStyleCnt="0">
        <dgm:presLayoutVars>
          <dgm:chMax/>
          <dgm:chPref/>
          <dgm:animLvl val="lvl"/>
        </dgm:presLayoutVars>
      </dgm:prSet>
      <dgm:spPr/>
    </dgm:pt>
    <dgm:pt modelId="{7AA88B21-B959-40B2-945C-6A2C15BC840C}" type="pres">
      <dgm:prSet presAssocID="{0FEB1310-CE55-49FC-9D91-C1152E2A2D39}" presName="divider" presStyleLbl="fgAcc1" presStyleIdx="0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FBBE26DE-65DB-4AC5-8EA5-AD2216886767}" type="pres">
      <dgm:prSet presAssocID="{0FEB1310-CE55-49FC-9D91-C1152E2A2D39}" presName="nodes" presStyleCnt="0">
        <dgm:presLayoutVars>
          <dgm:chMax/>
          <dgm:chPref/>
          <dgm:animLvl val="lvl"/>
        </dgm:presLayoutVars>
      </dgm:prSet>
      <dgm:spPr/>
    </dgm:pt>
    <dgm:pt modelId="{5403BF20-9C25-4A8C-9165-B111811747B3}" type="pres">
      <dgm:prSet presAssocID="{94859B06-71CA-4A4A-87B5-74E70545AB4A}" presName="composite" presStyleCnt="0"/>
      <dgm:spPr/>
    </dgm:pt>
    <dgm:pt modelId="{4056C9F9-0BF1-424C-AD59-11103D803D9F}" type="pres">
      <dgm:prSet presAssocID="{94859B06-71CA-4A4A-87B5-74E70545AB4A}" presName="ConnectorPoint" presStyleLbl="lnNode1" presStyleIdx="0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2C59808A-D389-48F0-B0CC-E946EDECA46F}" type="pres">
      <dgm:prSet presAssocID="{94859B06-71CA-4A4A-87B5-74E70545AB4A}" presName="DropPinPlaceHolder" presStyleCnt="0"/>
      <dgm:spPr/>
    </dgm:pt>
    <dgm:pt modelId="{3D089562-0542-491C-8FEB-F59684375E49}" type="pres">
      <dgm:prSet presAssocID="{94859B06-71CA-4A4A-87B5-74E70545AB4A}" presName="DropPin" presStyleLbl="alignNode1" presStyleIdx="0" presStyleCnt="7"/>
      <dgm:spPr/>
    </dgm:pt>
    <dgm:pt modelId="{7720D25A-71B7-4A9E-B4F5-1442E6227DD5}" type="pres">
      <dgm:prSet presAssocID="{94859B06-71CA-4A4A-87B5-74E70545AB4A}" presName="Ellipse" presStyleLbl="fgAcc1" presStyleIdx="1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D1C20B76-A6BE-4728-AAE3-DE646ED68403}" type="pres">
      <dgm:prSet presAssocID="{94859B06-71CA-4A4A-87B5-74E70545AB4A}" presName="L2TextContainer" presStyleLbl="revTx" presStyleIdx="0" presStyleCnt="14">
        <dgm:presLayoutVars>
          <dgm:bulletEnabled val="1"/>
        </dgm:presLayoutVars>
      </dgm:prSet>
      <dgm:spPr/>
    </dgm:pt>
    <dgm:pt modelId="{F5808E6C-9F69-42A7-94DE-C1F946945606}" type="pres">
      <dgm:prSet presAssocID="{94859B06-71CA-4A4A-87B5-74E70545AB4A}" presName="L1TextContainer" presStyleLbl="revTx" presStyleIdx="1" presStyleCnt="14">
        <dgm:presLayoutVars>
          <dgm:chMax val="1"/>
          <dgm:chPref val="1"/>
          <dgm:bulletEnabled val="1"/>
        </dgm:presLayoutVars>
      </dgm:prSet>
      <dgm:spPr/>
    </dgm:pt>
    <dgm:pt modelId="{A53786C7-D4E3-4CEC-840D-BE51360AA734}" type="pres">
      <dgm:prSet presAssocID="{94859B06-71CA-4A4A-87B5-74E70545AB4A}" presName="ConnectLine" presStyleLbl="sibTrans1D1" presStyleIdx="0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0513FB87-ABF8-4478-858D-704EA91C3ADC}" type="pres">
      <dgm:prSet presAssocID="{94859B06-71CA-4A4A-87B5-74E70545AB4A}" presName="EmptyPlaceHolder" presStyleCnt="0"/>
      <dgm:spPr/>
    </dgm:pt>
    <dgm:pt modelId="{772B542E-F6DC-401B-8CE5-A78BC68899FA}" type="pres">
      <dgm:prSet presAssocID="{A9DF41B8-2E76-420E-81D3-614609315E1F}" presName="spaceBetweenRectangles" presStyleCnt="0"/>
      <dgm:spPr/>
    </dgm:pt>
    <dgm:pt modelId="{57F52838-7A3B-4445-ACBF-5E09B97C3A6B}" type="pres">
      <dgm:prSet presAssocID="{4403DB80-39CA-4EA8-AFF7-255107C1A0FB}" presName="composite" presStyleCnt="0"/>
      <dgm:spPr/>
    </dgm:pt>
    <dgm:pt modelId="{BEF51B18-D927-4787-8CED-1510C0DF1E9C}" type="pres">
      <dgm:prSet presAssocID="{4403DB80-39CA-4EA8-AFF7-255107C1A0FB}" presName="ConnectorPoint" presStyleLbl="lnNode1" presStyleIdx="1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A0045479-20AD-4220-AD90-0E18400F88DF}" type="pres">
      <dgm:prSet presAssocID="{4403DB80-39CA-4EA8-AFF7-255107C1A0FB}" presName="DropPinPlaceHolder" presStyleCnt="0"/>
      <dgm:spPr/>
    </dgm:pt>
    <dgm:pt modelId="{5793C229-2E24-49FE-81EC-E8CE6C6F4A92}" type="pres">
      <dgm:prSet presAssocID="{4403DB80-39CA-4EA8-AFF7-255107C1A0FB}" presName="DropPin" presStyleLbl="alignNode1" presStyleIdx="1" presStyleCnt="7"/>
      <dgm:spPr/>
    </dgm:pt>
    <dgm:pt modelId="{2EE15A16-4524-4F23-A42D-FF364B304590}" type="pres">
      <dgm:prSet presAssocID="{4403DB80-39CA-4EA8-AFF7-255107C1A0FB}" presName="Ellipse" presStyleLbl="fgAcc1" presStyleIdx="2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48120B42-53E2-49F1-888C-8E8BE62DB03A}" type="pres">
      <dgm:prSet presAssocID="{4403DB80-39CA-4EA8-AFF7-255107C1A0FB}" presName="L2TextContainer" presStyleLbl="revTx" presStyleIdx="2" presStyleCnt="14">
        <dgm:presLayoutVars>
          <dgm:bulletEnabled val="1"/>
        </dgm:presLayoutVars>
      </dgm:prSet>
      <dgm:spPr/>
    </dgm:pt>
    <dgm:pt modelId="{28D5B987-8D29-4E64-A873-4C60496EC7A9}" type="pres">
      <dgm:prSet presAssocID="{4403DB80-39CA-4EA8-AFF7-255107C1A0FB}" presName="L1TextContainer" presStyleLbl="revTx" presStyleIdx="3" presStyleCnt="14">
        <dgm:presLayoutVars>
          <dgm:chMax val="1"/>
          <dgm:chPref val="1"/>
          <dgm:bulletEnabled val="1"/>
        </dgm:presLayoutVars>
      </dgm:prSet>
      <dgm:spPr/>
    </dgm:pt>
    <dgm:pt modelId="{FF849BAF-D556-4CC0-BE62-AB961EF734E1}" type="pres">
      <dgm:prSet presAssocID="{4403DB80-39CA-4EA8-AFF7-255107C1A0FB}" presName="ConnectLine" presStyleLbl="sibTrans1D1" presStyleIdx="1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35796FA-30B1-481E-BA48-8026AA6665C5}" type="pres">
      <dgm:prSet presAssocID="{4403DB80-39CA-4EA8-AFF7-255107C1A0FB}" presName="EmptyPlaceHolder" presStyleCnt="0"/>
      <dgm:spPr/>
    </dgm:pt>
    <dgm:pt modelId="{97CC03F0-8BE0-4097-93CD-970FD0823468}" type="pres">
      <dgm:prSet presAssocID="{CB1D2C82-6D1C-4BDE-BBE1-E095396D712D}" presName="spaceBetweenRectangles" presStyleCnt="0"/>
      <dgm:spPr/>
    </dgm:pt>
    <dgm:pt modelId="{BC33729A-6C86-4123-A2C7-85912EB4B566}" type="pres">
      <dgm:prSet presAssocID="{B45526FC-E2CF-4E77-9335-D341113F7F9C}" presName="composite" presStyleCnt="0"/>
      <dgm:spPr/>
    </dgm:pt>
    <dgm:pt modelId="{1F54FA25-DD2B-4982-BC05-BC4205CEF377}" type="pres">
      <dgm:prSet presAssocID="{B45526FC-E2CF-4E77-9335-D341113F7F9C}" presName="ConnectorPoint" presStyleLbl="lnNode1" presStyleIdx="2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BB23096E-FA7F-4944-A23A-AEFFEFD7D641}" type="pres">
      <dgm:prSet presAssocID="{B45526FC-E2CF-4E77-9335-D341113F7F9C}" presName="DropPinPlaceHolder" presStyleCnt="0"/>
      <dgm:spPr/>
    </dgm:pt>
    <dgm:pt modelId="{1A3ACD31-D350-4B9D-8758-7B11A00F6A1C}" type="pres">
      <dgm:prSet presAssocID="{B45526FC-E2CF-4E77-9335-D341113F7F9C}" presName="DropPin" presStyleLbl="alignNode1" presStyleIdx="2" presStyleCnt="7"/>
      <dgm:spPr/>
    </dgm:pt>
    <dgm:pt modelId="{5EC7275A-D306-481B-98E8-CC0155A45849}" type="pres">
      <dgm:prSet presAssocID="{B45526FC-E2CF-4E77-9335-D341113F7F9C}" presName="Ellipse" presStyleLbl="fgAcc1" presStyleIdx="3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36526524-75D2-4A47-8550-4542FCB860F5}" type="pres">
      <dgm:prSet presAssocID="{B45526FC-E2CF-4E77-9335-D341113F7F9C}" presName="L2TextContainer" presStyleLbl="revTx" presStyleIdx="4" presStyleCnt="14">
        <dgm:presLayoutVars>
          <dgm:bulletEnabled val="1"/>
        </dgm:presLayoutVars>
      </dgm:prSet>
      <dgm:spPr/>
    </dgm:pt>
    <dgm:pt modelId="{F2FB3E7B-50D9-4B96-A80A-20A39AF9C4D4}" type="pres">
      <dgm:prSet presAssocID="{B45526FC-E2CF-4E77-9335-D341113F7F9C}" presName="L1TextContainer" presStyleLbl="revTx" presStyleIdx="5" presStyleCnt="14">
        <dgm:presLayoutVars>
          <dgm:chMax val="1"/>
          <dgm:chPref val="1"/>
          <dgm:bulletEnabled val="1"/>
        </dgm:presLayoutVars>
      </dgm:prSet>
      <dgm:spPr/>
    </dgm:pt>
    <dgm:pt modelId="{9A2AFA77-5E8D-4B62-847E-066F449DA5E0}" type="pres">
      <dgm:prSet presAssocID="{B45526FC-E2CF-4E77-9335-D341113F7F9C}" presName="ConnectLine" presStyleLbl="sibTrans1D1" presStyleIdx="2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D8808F55-3376-49D8-AA89-30D6E8C0A00F}" type="pres">
      <dgm:prSet presAssocID="{B45526FC-E2CF-4E77-9335-D341113F7F9C}" presName="EmptyPlaceHolder" presStyleCnt="0"/>
      <dgm:spPr/>
    </dgm:pt>
    <dgm:pt modelId="{A597EC42-A271-4B4B-B0F1-64E2743F584E}" type="pres">
      <dgm:prSet presAssocID="{F8DA5990-EB82-4023-A8F0-799A03EC5A10}" presName="spaceBetweenRectangles" presStyleCnt="0"/>
      <dgm:spPr/>
    </dgm:pt>
    <dgm:pt modelId="{A311E824-50B3-4067-8F0D-4896314D7E78}" type="pres">
      <dgm:prSet presAssocID="{49F6877E-12D7-4AB1-BB9C-1F997319D00E}" presName="composite" presStyleCnt="0"/>
      <dgm:spPr/>
    </dgm:pt>
    <dgm:pt modelId="{E96733E8-9AF2-48B7-8AED-B74CE2323407}" type="pres">
      <dgm:prSet presAssocID="{49F6877E-12D7-4AB1-BB9C-1F997319D00E}" presName="ConnectorPoint" presStyleLbl="lnNode1" presStyleIdx="3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66248B93-0497-4BD9-82E8-E5E94B0DBB33}" type="pres">
      <dgm:prSet presAssocID="{49F6877E-12D7-4AB1-BB9C-1F997319D00E}" presName="DropPinPlaceHolder" presStyleCnt="0"/>
      <dgm:spPr/>
    </dgm:pt>
    <dgm:pt modelId="{DC82F9DF-3D2A-45B9-9DD7-1D21A4B5DE9B}" type="pres">
      <dgm:prSet presAssocID="{49F6877E-12D7-4AB1-BB9C-1F997319D00E}" presName="DropPin" presStyleLbl="alignNode1" presStyleIdx="3" presStyleCnt="7"/>
      <dgm:spPr/>
    </dgm:pt>
    <dgm:pt modelId="{0F798500-DFEB-4FBB-B8ED-55ECA6F94593}" type="pres">
      <dgm:prSet presAssocID="{49F6877E-12D7-4AB1-BB9C-1F997319D00E}" presName="Ellipse" presStyleLbl="fgAcc1" presStyleIdx="4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798B0CBA-BFA2-4BAF-BCD7-E02EAB61870F}" type="pres">
      <dgm:prSet presAssocID="{49F6877E-12D7-4AB1-BB9C-1F997319D00E}" presName="L2TextContainer" presStyleLbl="revTx" presStyleIdx="6" presStyleCnt="14">
        <dgm:presLayoutVars>
          <dgm:bulletEnabled val="1"/>
        </dgm:presLayoutVars>
      </dgm:prSet>
      <dgm:spPr/>
    </dgm:pt>
    <dgm:pt modelId="{A4285F98-E975-4A03-8319-5F64B47FF0BD}" type="pres">
      <dgm:prSet presAssocID="{49F6877E-12D7-4AB1-BB9C-1F997319D00E}" presName="L1TextContainer" presStyleLbl="revTx" presStyleIdx="7" presStyleCnt="14">
        <dgm:presLayoutVars>
          <dgm:chMax val="1"/>
          <dgm:chPref val="1"/>
          <dgm:bulletEnabled val="1"/>
        </dgm:presLayoutVars>
      </dgm:prSet>
      <dgm:spPr/>
    </dgm:pt>
    <dgm:pt modelId="{38E6AB51-D52C-4731-B729-72C7A3C491CC}" type="pres">
      <dgm:prSet presAssocID="{49F6877E-12D7-4AB1-BB9C-1F997319D00E}" presName="ConnectLine" presStyleLbl="sibTrans1D1" presStyleIdx="3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7FFA98E-0439-4349-B0E2-6B801A86966A}" type="pres">
      <dgm:prSet presAssocID="{49F6877E-12D7-4AB1-BB9C-1F997319D00E}" presName="EmptyPlaceHolder" presStyleCnt="0"/>
      <dgm:spPr/>
    </dgm:pt>
    <dgm:pt modelId="{7439DE6F-67D1-415F-BCB0-C1A6FB2EDCDC}" type="pres">
      <dgm:prSet presAssocID="{CCEAAF3A-41E6-405A-9A8C-A9D715D23499}" presName="spaceBetweenRectangles" presStyleCnt="0"/>
      <dgm:spPr/>
    </dgm:pt>
    <dgm:pt modelId="{D1A31488-C480-4DEE-BD0C-954B95F0D486}" type="pres">
      <dgm:prSet presAssocID="{BB74ADB3-929F-45E8-B597-245359C90308}" presName="composite" presStyleCnt="0"/>
      <dgm:spPr/>
    </dgm:pt>
    <dgm:pt modelId="{16DF29AF-0BA8-4713-9A47-33930FA130A4}" type="pres">
      <dgm:prSet presAssocID="{BB74ADB3-929F-45E8-B597-245359C90308}" presName="ConnectorPoint" presStyleLbl="lnNode1" presStyleIdx="4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B94AB6AE-2A7B-4441-8FED-D9E494DAFAD5}" type="pres">
      <dgm:prSet presAssocID="{BB74ADB3-929F-45E8-B597-245359C90308}" presName="DropPinPlaceHolder" presStyleCnt="0"/>
      <dgm:spPr/>
    </dgm:pt>
    <dgm:pt modelId="{918174EA-D0AC-40E2-9C5D-07E05309ED9F}" type="pres">
      <dgm:prSet presAssocID="{BB74ADB3-929F-45E8-B597-245359C90308}" presName="DropPin" presStyleLbl="alignNode1" presStyleIdx="4" presStyleCnt="7"/>
      <dgm:spPr/>
    </dgm:pt>
    <dgm:pt modelId="{B5C58AB2-5305-4CC5-85B6-B5BCED9ED596}" type="pres">
      <dgm:prSet presAssocID="{BB74ADB3-929F-45E8-B597-245359C90308}" presName="Ellipse" presStyleLbl="fgAcc1" presStyleIdx="5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D71ED450-2385-4E8F-9661-3ABA390B60AF}" type="pres">
      <dgm:prSet presAssocID="{BB74ADB3-929F-45E8-B597-245359C90308}" presName="L2TextContainer" presStyleLbl="revTx" presStyleIdx="8" presStyleCnt="14">
        <dgm:presLayoutVars>
          <dgm:bulletEnabled val="1"/>
        </dgm:presLayoutVars>
      </dgm:prSet>
      <dgm:spPr/>
    </dgm:pt>
    <dgm:pt modelId="{693FC6DB-09FF-444E-9490-D1E8B7B90B3B}" type="pres">
      <dgm:prSet presAssocID="{BB74ADB3-929F-45E8-B597-245359C90308}" presName="L1TextContainer" presStyleLbl="revTx" presStyleIdx="9" presStyleCnt="14">
        <dgm:presLayoutVars>
          <dgm:chMax val="1"/>
          <dgm:chPref val="1"/>
          <dgm:bulletEnabled val="1"/>
        </dgm:presLayoutVars>
      </dgm:prSet>
      <dgm:spPr/>
    </dgm:pt>
    <dgm:pt modelId="{C2B4C443-8C86-40F0-85E2-91D27502216B}" type="pres">
      <dgm:prSet presAssocID="{BB74ADB3-929F-45E8-B597-245359C90308}" presName="ConnectLine" presStyleLbl="sibTrans1D1" presStyleIdx="4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AB0558F9-20B4-46AA-BDA5-8150C7CA4E4B}" type="pres">
      <dgm:prSet presAssocID="{BB74ADB3-929F-45E8-B597-245359C90308}" presName="EmptyPlaceHolder" presStyleCnt="0"/>
      <dgm:spPr/>
    </dgm:pt>
    <dgm:pt modelId="{81F82429-E253-435A-8980-D8AB8316FDB4}" type="pres">
      <dgm:prSet presAssocID="{58934CCD-3E88-46C2-8E3B-279142121159}" presName="spaceBetweenRectangles" presStyleCnt="0"/>
      <dgm:spPr/>
    </dgm:pt>
    <dgm:pt modelId="{A55BB1C3-0910-40C7-A8F2-81B4032E0662}" type="pres">
      <dgm:prSet presAssocID="{D6F46E00-BA3F-49B1-9F2C-34D10F2EE68E}" presName="composite" presStyleCnt="0"/>
      <dgm:spPr/>
    </dgm:pt>
    <dgm:pt modelId="{0F77F023-0CE5-4EDF-BD5C-A2AD1C41A108}" type="pres">
      <dgm:prSet presAssocID="{D6F46E00-BA3F-49B1-9F2C-34D10F2EE68E}" presName="ConnectorPoint" presStyleLbl="lnNode1" presStyleIdx="5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F192D1EF-E19D-46AE-A4FA-AD36011DBCD4}" type="pres">
      <dgm:prSet presAssocID="{D6F46E00-BA3F-49B1-9F2C-34D10F2EE68E}" presName="DropPinPlaceHolder" presStyleCnt="0"/>
      <dgm:spPr/>
    </dgm:pt>
    <dgm:pt modelId="{88733621-C85B-4C31-AD6C-285D6C7B1C58}" type="pres">
      <dgm:prSet presAssocID="{D6F46E00-BA3F-49B1-9F2C-34D10F2EE68E}" presName="DropPin" presStyleLbl="alignNode1" presStyleIdx="5" presStyleCnt="7"/>
      <dgm:spPr/>
    </dgm:pt>
    <dgm:pt modelId="{320D2FB0-87BF-4403-BA90-4B709EAC3313}" type="pres">
      <dgm:prSet presAssocID="{D6F46E00-BA3F-49B1-9F2C-34D10F2EE68E}" presName="Ellipse" presStyleLbl="fgAcc1" presStyleIdx="6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6F1642CA-D7FC-4D6D-8578-D42AE26DB10B}" type="pres">
      <dgm:prSet presAssocID="{D6F46E00-BA3F-49B1-9F2C-34D10F2EE68E}" presName="L2TextContainer" presStyleLbl="revTx" presStyleIdx="10" presStyleCnt="14">
        <dgm:presLayoutVars>
          <dgm:bulletEnabled val="1"/>
        </dgm:presLayoutVars>
      </dgm:prSet>
      <dgm:spPr/>
    </dgm:pt>
    <dgm:pt modelId="{E63DC995-1911-43BE-B0AA-1DDA8878B9E0}" type="pres">
      <dgm:prSet presAssocID="{D6F46E00-BA3F-49B1-9F2C-34D10F2EE68E}" presName="L1TextContainer" presStyleLbl="revTx" presStyleIdx="11" presStyleCnt="14">
        <dgm:presLayoutVars>
          <dgm:chMax val="1"/>
          <dgm:chPref val="1"/>
          <dgm:bulletEnabled val="1"/>
        </dgm:presLayoutVars>
      </dgm:prSet>
      <dgm:spPr/>
    </dgm:pt>
    <dgm:pt modelId="{DEC8961A-93D5-4364-A18F-57B3DAB03636}" type="pres">
      <dgm:prSet presAssocID="{D6F46E00-BA3F-49B1-9F2C-34D10F2EE68E}" presName="ConnectLine" presStyleLbl="sibTrans1D1" presStyleIdx="5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D4236B86-1FAE-4EC4-9874-477E98372D24}" type="pres">
      <dgm:prSet presAssocID="{D6F46E00-BA3F-49B1-9F2C-34D10F2EE68E}" presName="EmptyPlaceHolder" presStyleCnt="0"/>
      <dgm:spPr/>
    </dgm:pt>
    <dgm:pt modelId="{CDBF33E4-0672-406A-86B6-4BF59A919983}" type="pres">
      <dgm:prSet presAssocID="{8ECD9DB9-BB4C-4CA0-A4B1-BBCC9041ADC2}" presName="spaceBetweenRectangles" presStyleCnt="0"/>
      <dgm:spPr/>
    </dgm:pt>
    <dgm:pt modelId="{9AA9508B-B97F-45F8-BC0B-F1B9C98510C1}" type="pres">
      <dgm:prSet presAssocID="{09C7DC05-0C6F-47A7-ADE1-0B02BEAF55BF}" presName="composite" presStyleCnt="0"/>
      <dgm:spPr/>
    </dgm:pt>
    <dgm:pt modelId="{F24C9200-8186-4247-A7F4-B55761CEA5A0}" type="pres">
      <dgm:prSet presAssocID="{09C7DC05-0C6F-47A7-ADE1-0B02BEAF55BF}" presName="ConnectorPoint" presStyleLbl="lnNode1" presStyleIdx="6" presStyleCnt="7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E10B5DD6-976E-425F-9667-C5B916FB0686}" type="pres">
      <dgm:prSet presAssocID="{09C7DC05-0C6F-47A7-ADE1-0B02BEAF55BF}" presName="DropPinPlaceHolder" presStyleCnt="0"/>
      <dgm:spPr/>
    </dgm:pt>
    <dgm:pt modelId="{F0D3587C-2325-4A77-A28B-07887608102D}" type="pres">
      <dgm:prSet presAssocID="{09C7DC05-0C6F-47A7-ADE1-0B02BEAF55BF}" presName="DropPin" presStyleLbl="alignNode1" presStyleIdx="6" presStyleCnt="7"/>
      <dgm:spPr/>
    </dgm:pt>
    <dgm:pt modelId="{BC96B720-4394-40D4-B3D6-D3630CE1583D}" type="pres">
      <dgm:prSet presAssocID="{09C7DC05-0C6F-47A7-ADE1-0B02BEAF55BF}" presName="Ellipse" presStyleLbl="fgAcc1" presStyleIdx="7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B3BC6E37-9E6C-4197-8BCA-32D8A7C1DCD6}" type="pres">
      <dgm:prSet presAssocID="{09C7DC05-0C6F-47A7-ADE1-0B02BEAF55BF}" presName="L2TextContainer" presStyleLbl="revTx" presStyleIdx="12" presStyleCnt="14">
        <dgm:presLayoutVars>
          <dgm:bulletEnabled val="1"/>
        </dgm:presLayoutVars>
      </dgm:prSet>
      <dgm:spPr/>
    </dgm:pt>
    <dgm:pt modelId="{D6A9BB70-6642-46FF-811C-75C6A0D5A378}" type="pres">
      <dgm:prSet presAssocID="{09C7DC05-0C6F-47A7-ADE1-0B02BEAF55BF}" presName="L1TextContainer" presStyleLbl="revTx" presStyleIdx="13" presStyleCnt="14">
        <dgm:presLayoutVars>
          <dgm:chMax val="1"/>
          <dgm:chPref val="1"/>
          <dgm:bulletEnabled val="1"/>
        </dgm:presLayoutVars>
      </dgm:prSet>
      <dgm:spPr/>
    </dgm:pt>
    <dgm:pt modelId="{EC227292-DF80-4556-A663-296FAC31FDB3}" type="pres">
      <dgm:prSet presAssocID="{09C7DC05-0C6F-47A7-ADE1-0B02BEAF55BF}" presName="ConnectLine" presStyleLbl="sibTrans1D1" presStyleIdx="6" presStyleCnt="7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3CB362E0-45C6-461C-8C22-B9EE6ADDE149}" type="pres">
      <dgm:prSet presAssocID="{09C7DC05-0C6F-47A7-ADE1-0B02BEAF55BF}" presName="EmptyPlaceHolder" presStyleCnt="0"/>
      <dgm:spPr/>
    </dgm:pt>
  </dgm:ptLst>
  <dgm:cxnLst>
    <dgm:cxn modelId="{A6E22808-798C-4CF1-B3C2-E6D9AA54893E}" type="presOf" srcId="{D40FEF00-6FFF-4799-8D02-BB860AF881FD}" destId="{B3BC6E37-9E6C-4197-8BCA-32D8A7C1DCD6}" srcOrd="0" destOrd="0" presId="urn:microsoft.com/office/officeart/2017/3/layout/DropPinTimeline"/>
    <dgm:cxn modelId="{477DF311-71BF-419A-A918-EDA4B648A93D}" type="presOf" srcId="{D6F46E00-BA3F-49B1-9F2C-34D10F2EE68E}" destId="{E63DC995-1911-43BE-B0AA-1DDA8878B9E0}" srcOrd="0" destOrd="0" presId="urn:microsoft.com/office/officeart/2017/3/layout/DropPinTimeline"/>
    <dgm:cxn modelId="{3B403223-FA19-4B40-9766-65BA6E1360D4}" type="presOf" srcId="{4403DB80-39CA-4EA8-AFF7-255107C1A0FB}" destId="{28D5B987-8D29-4E64-A873-4C60496EC7A9}" srcOrd="0" destOrd="0" presId="urn:microsoft.com/office/officeart/2017/3/layout/DropPinTimeline"/>
    <dgm:cxn modelId="{4F70E224-4E67-4E8B-8A73-67603B097632}" srcId="{0FEB1310-CE55-49FC-9D91-C1152E2A2D39}" destId="{D6F46E00-BA3F-49B1-9F2C-34D10F2EE68E}" srcOrd="5" destOrd="0" parTransId="{243786F3-68EE-4DFC-BFF1-AEB134482B73}" sibTransId="{8ECD9DB9-BB4C-4CA0-A4B1-BBCC9041ADC2}"/>
    <dgm:cxn modelId="{7E3F1F2A-EAE6-48F3-899B-FE0B4EEE46CB}" type="presOf" srcId="{4E340628-FFD2-4232-BCAE-0AA391C2E6FB}" destId="{48120B42-53E2-49F1-888C-8E8BE62DB03A}" srcOrd="0" destOrd="0" presId="urn:microsoft.com/office/officeart/2017/3/layout/DropPinTimeline"/>
    <dgm:cxn modelId="{0E2C0F35-FED7-4634-A660-55300F1A13BE}" type="presOf" srcId="{BB74ADB3-929F-45E8-B597-245359C90308}" destId="{693FC6DB-09FF-444E-9490-D1E8B7B90B3B}" srcOrd="0" destOrd="0" presId="urn:microsoft.com/office/officeart/2017/3/layout/DropPinTimeline"/>
    <dgm:cxn modelId="{BA51353E-B6E9-4FB1-8D82-8A906D190F03}" srcId="{94859B06-71CA-4A4A-87B5-74E70545AB4A}" destId="{D1FEF9E4-1AAD-4407-8803-A957E1CF7F0F}" srcOrd="0" destOrd="0" parTransId="{0DFB7EF3-CE7B-4990-A914-AF5697303FD5}" sibTransId="{5813697C-2A86-4F30-AE29-0BDB5E6AC462}"/>
    <dgm:cxn modelId="{26F64D3F-5732-41A9-9E79-9E2A2989F0F0}" srcId="{0FEB1310-CE55-49FC-9D91-C1152E2A2D39}" destId="{4403DB80-39CA-4EA8-AFF7-255107C1A0FB}" srcOrd="1" destOrd="0" parTransId="{2203A8B9-8684-46D5-A32E-1EB2D1C0347F}" sibTransId="{CB1D2C82-6D1C-4BDE-BBE1-E095396D712D}"/>
    <dgm:cxn modelId="{D13DF75E-4882-4E5A-81D2-44F4EDC65207}" type="presOf" srcId="{09C7DC05-0C6F-47A7-ADE1-0B02BEAF55BF}" destId="{D6A9BB70-6642-46FF-811C-75C6A0D5A378}" srcOrd="0" destOrd="0" presId="urn:microsoft.com/office/officeart/2017/3/layout/DropPinTimeline"/>
    <dgm:cxn modelId="{D275A165-4D7D-426B-A511-82B55C017ECB}" type="presOf" srcId="{D1FEF9E4-1AAD-4407-8803-A957E1CF7F0F}" destId="{D1C20B76-A6BE-4728-AAE3-DE646ED68403}" srcOrd="0" destOrd="0" presId="urn:microsoft.com/office/officeart/2017/3/layout/DropPinTimeline"/>
    <dgm:cxn modelId="{276F2747-D2EB-4B53-AF1C-8C6127BC2981}" type="presOf" srcId="{32CD1CD1-E229-4A92-809F-B9D5E9CC842F}" destId="{36526524-75D2-4A47-8550-4542FCB860F5}" srcOrd="0" destOrd="0" presId="urn:microsoft.com/office/officeart/2017/3/layout/DropPinTimeline"/>
    <dgm:cxn modelId="{F87EC756-4C46-4405-A45A-D53F346B311E}" srcId="{0FEB1310-CE55-49FC-9D91-C1152E2A2D39}" destId="{BB74ADB3-929F-45E8-B597-245359C90308}" srcOrd="4" destOrd="0" parTransId="{FB4B0C0B-C6F3-4B29-85D3-5C9024B203DB}" sibTransId="{58934CCD-3E88-46C2-8E3B-279142121159}"/>
    <dgm:cxn modelId="{1D0FB98A-7093-42F7-BA8A-35AC87F8FD54}" srcId="{0FEB1310-CE55-49FC-9D91-C1152E2A2D39}" destId="{94859B06-71CA-4A4A-87B5-74E70545AB4A}" srcOrd="0" destOrd="0" parTransId="{AAD9B027-E758-4DEA-B438-C257A12EAB7F}" sibTransId="{A9DF41B8-2E76-420E-81D3-614609315E1F}"/>
    <dgm:cxn modelId="{E62DE58C-452A-4D54-963E-ED49C4DB98D4}" type="presOf" srcId="{C91970DD-FE14-452D-8D9B-44B37368AE3B}" destId="{6F1642CA-D7FC-4D6D-8578-D42AE26DB10B}" srcOrd="0" destOrd="0" presId="urn:microsoft.com/office/officeart/2017/3/layout/DropPinTimeline"/>
    <dgm:cxn modelId="{FEA2429B-184D-4103-A137-8BC7C1DED7C9}" srcId="{49F6877E-12D7-4AB1-BB9C-1F997319D00E}" destId="{60073C50-5D44-4DED-82E4-236ED2954889}" srcOrd="0" destOrd="0" parTransId="{C3F8D1CA-E53A-4F2F-B185-8D7FD8387179}" sibTransId="{577A4774-B98D-475A-B468-016FB153FFB7}"/>
    <dgm:cxn modelId="{F641EA9D-4F4F-4ADC-813E-26ABEC64C579}" srcId="{B45526FC-E2CF-4E77-9335-D341113F7F9C}" destId="{32CD1CD1-E229-4A92-809F-B9D5E9CC842F}" srcOrd="0" destOrd="0" parTransId="{1FE239F5-EC03-4412-A443-E8BA6575DFB1}" sibTransId="{8594CB13-5B5E-4CD3-B05C-6A0D5B71D49E}"/>
    <dgm:cxn modelId="{FCE0FBA2-2BFF-4177-8E43-543D7B9271C1}" type="presOf" srcId="{94859B06-71CA-4A4A-87B5-74E70545AB4A}" destId="{F5808E6C-9F69-42A7-94DE-C1F946945606}" srcOrd="0" destOrd="0" presId="urn:microsoft.com/office/officeart/2017/3/layout/DropPinTimeline"/>
    <dgm:cxn modelId="{F281D5B6-AB3B-4B72-8AA2-06CF6AC379DA}" type="presOf" srcId="{B22EFD67-45F2-47CD-92E4-0827E4EA18C1}" destId="{D71ED450-2385-4E8F-9661-3ABA390B60AF}" srcOrd="0" destOrd="0" presId="urn:microsoft.com/office/officeart/2017/3/layout/DropPinTimeline"/>
    <dgm:cxn modelId="{5DE1DDBC-864C-42A8-8CDA-93A94C039351}" srcId="{0FEB1310-CE55-49FC-9D91-C1152E2A2D39}" destId="{09C7DC05-0C6F-47A7-ADE1-0B02BEAF55BF}" srcOrd="6" destOrd="0" parTransId="{EE1DC5E4-AE9A-4BF9-B4F4-417EF30F642B}" sibTransId="{A6BD4BD0-2056-4F13-8664-843C10E729DD}"/>
    <dgm:cxn modelId="{BECA13D1-920C-4CB0-83FA-12A22BA267CA}" srcId="{0FEB1310-CE55-49FC-9D91-C1152E2A2D39}" destId="{B45526FC-E2CF-4E77-9335-D341113F7F9C}" srcOrd="2" destOrd="0" parTransId="{DDD03AAB-3F1E-4D68-AAD3-0E6E7603EF09}" sibTransId="{F8DA5990-EB82-4023-A8F0-799A03EC5A10}"/>
    <dgm:cxn modelId="{35E55CD2-92F4-4903-BCD9-5DAD28FB8DFC}" type="presOf" srcId="{49F6877E-12D7-4AB1-BB9C-1F997319D00E}" destId="{A4285F98-E975-4A03-8319-5F64B47FF0BD}" srcOrd="0" destOrd="0" presId="urn:microsoft.com/office/officeart/2017/3/layout/DropPinTimeline"/>
    <dgm:cxn modelId="{EA7AB1D6-F48C-430B-8D42-4634F15A6C18}" type="presOf" srcId="{0FEB1310-CE55-49FC-9D91-C1152E2A2D39}" destId="{657E87A3-8741-440E-8166-B7B47A1FD1CE}" srcOrd="0" destOrd="0" presId="urn:microsoft.com/office/officeart/2017/3/layout/DropPinTimeline"/>
    <dgm:cxn modelId="{CFD4A0D7-6CCD-42AC-A9A5-A842F9A07AC4}" srcId="{0FEB1310-CE55-49FC-9D91-C1152E2A2D39}" destId="{49F6877E-12D7-4AB1-BB9C-1F997319D00E}" srcOrd="3" destOrd="0" parTransId="{E3B5FE78-DDE3-43F4-8283-5EA759F5863D}" sibTransId="{CCEAAF3A-41E6-405A-9A8C-A9D715D23499}"/>
    <dgm:cxn modelId="{02B22AE3-B387-4681-802F-353B17C18470}" srcId="{BB74ADB3-929F-45E8-B597-245359C90308}" destId="{B22EFD67-45F2-47CD-92E4-0827E4EA18C1}" srcOrd="0" destOrd="0" parTransId="{E063E3C7-CFAD-4A5D-A7F5-5467573F1B63}" sibTransId="{56CC10C5-573E-4765-845A-9135FFE2AEF5}"/>
    <dgm:cxn modelId="{0073D2E4-FC46-4368-9DA2-C5EC2FD127D9}" srcId="{D6F46E00-BA3F-49B1-9F2C-34D10F2EE68E}" destId="{C91970DD-FE14-452D-8D9B-44B37368AE3B}" srcOrd="0" destOrd="0" parTransId="{71427904-5EB1-44EF-BA2B-CF46B1344CDC}" sibTransId="{3ED63860-7120-470D-9B67-A8BB35CAA0C0}"/>
    <dgm:cxn modelId="{B3F2A4E7-36CB-4928-AF84-9ACABEF9C34A}" srcId="{09C7DC05-0C6F-47A7-ADE1-0B02BEAF55BF}" destId="{D40FEF00-6FFF-4799-8D02-BB860AF881FD}" srcOrd="0" destOrd="0" parTransId="{80618EA1-8284-4043-8F02-2CD5C902EBB8}" sibTransId="{FF89857C-5420-4B21-BD31-13B2B85D0DA2}"/>
    <dgm:cxn modelId="{2E646DF1-7E37-4612-AF89-9A2E97E3E5A8}" type="presOf" srcId="{B45526FC-E2CF-4E77-9335-D341113F7F9C}" destId="{F2FB3E7B-50D9-4B96-A80A-20A39AF9C4D4}" srcOrd="0" destOrd="0" presId="urn:microsoft.com/office/officeart/2017/3/layout/DropPinTimeline"/>
    <dgm:cxn modelId="{EEAB9CF6-96A3-4F38-90C0-3CD9C4E5ADC7}" type="presOf" srcId="{60073C50-5D44-4DED-82E4-236ED2954889}" destId="{798B0CBA-BFA2-4BAF-BCD7-E02EAB61870F}" srcOrd="0" destOrd="0" presId="urn:microsoft.com/office/officeart/2017/3/layout/DropPinTimeline"/>
    <dgm:cxn modelId="{9C49BEFF-9B53-4BA9-89E6-204FC1943A92}" srcId="{4403DB80-39CA-4EA8-AFF7-255107C1A0FB}" destId="{4E340628-FFD2-4232-BCAE-0AA391C2E6FB}" srcOrd="0" destOrd="0" parTransId="{D8928478-016A-4281-9E84-CE1353DA4416}" sibTransId="{AFF64CD0-9AFD-435E-85DC-6F3BF92261BE}"/>
    <dgm:cxn modelId="{601F5011-7A76-4B42-9BED-8A0918A80117}" type="presParOf" srcId="{657E87A3-8741-440E-8166-B7B47A1FD1CE}" destId="{7AA88B21-B959-40B2-945C-6A2C15BC840C}" srcOrd="0" destOrd="0" presId="urn:microsoft.com/office/officeart/2017/3/layout/DropPinTimeline"/>
    <dgm:cxn modelId="{E3D30814-32F3-4830-8F79-ADD7A08634CB}" type="presParOf" srcId="{657E87A3-8741-440E-8166-B7B47A1FD1CE}" destId="{FBBE26DE-65DB-4AC5-8EA5-AD2216886767}" srcOrd="1" destOrd="0" presId="urn:microsoft.com/office/officeart/2017/3/layout/DropPinTimeline"/>
    <dgm:cxn modelId="{3409F411-52C3-466F-ADBA-429C7F7F276C}" type="presParOf" srcId="{FBBE26DE-65DB-4AC5-8EA5-AD2216886767}" destId="{5403BF20-9C25-4A8C-9165-B111811747B3}" srcOrd="0" destOrd="0" presId="urn:microsoft.com/office/officeart/2017/3/layout/DropPinTimeline"/>
    <dgm:cxn modelId="{DD1890AF-58B6-424C-92F8-CAECCC58B1A2}" type="presParOf" srcId="{5403BF20-9C25-4A8C-9165-B111811747B3}" destId="{4056C9F9-0BF1-424C-AD59-11103D803D9F}" srcOrd="0" destOrd="0" presId="urn:microsoft.com/office/officeart/2017/3/layout/DropPinTimeline"/>
    <dgm:cxn modelId="{3E5E7B8C-0803-437D-A021-56CD7EBD4083}" type="presParOf" srcId="{5403BF20-9C25-4A8C-9165-B111811747B3}" destId="{2C59808A-D389-48F0-B0CC-E946EDECA46F}" srcOrd="1" destOrd="0" presId="urn:microsoft.com/office/officeart/2017/3/layout/DropPinTimeline"/>
    <dgm:cxn modelId="{CEFC645A-CAEB-4420-B37A-521D09159D4A}" type="presParOf" srcId="{2C59808A-D389-48F0-B0CC-E946EDECA46F}" destId="{3D089562-0542-491C-8FEB-F59684375E49}" srcOrd="0" destOrd="0" presId="urn:microsoft.com/office/officeart/2017/3/layout/DropPinTimeline"/>
    <dgm:cxn modelId="{F5DE9858-D93F-4F86-999D-28C70713368B}" type="presParOf" srcId="{2C59808A-D389-48F0-B0CC-E946EDECA46F}" destId="{7720D25A-71B7-4A9E-B4F5-1442E6227DD5}" srcOrd="1" destOrd="0" presId="urn:microsoft.com/office/officeart/2017/3/layout/DropPinTimeline"/>
    <dgm:cxn modelId="{5A058926-93FB-4ECB-80D6-997B2784162E}" type="presParOf" srcId="{5403BF20-9C25-4A8C-9165-B111811747B3}" destId="{D1C20B76-A6BE-4728-AAE3-DE646ED68403}" srcOrd="2" destOrd="0" presId="urn:microsoft.com/office/officeart/2017/3/layout/DropPinTimeline"/>
    <dgm:cxn modelId="{8D449451-8A16-4F26-9AEC-FBE77638BF80}" type="presParOf" srcId="{5403BF20-9C25-4A8C-9165-B111811747B3}" destId="{F5808E6C-9F69-42A7-94DE-C1F946945606}" srcOrd="3" destOrd="0" presId="urn:microsoft.com/office/officeart/2017/3/layout/DropPinTimeline"/>
    <dgm:cxn modelId="{107EE8FB-8D20-4742-8379-3311F7B1AB67}" type="presParOf" srcId="{5403BF20-9C25-4A8C-9165-B111811747B3}" destId="{A53786C7-D4E3-4CEC-840D-BE51360AA734}" srcOrd="4" destOrd="0" presId="urn:microsoft.com/office/officeart/2017/3/layout/DropPinTimeline"/>
    <dgm:cxn modelId="{4D0485C3-107A-4E4F-B1EE-F1CC785E3156}" type="presParOf" srcId="{5403BF20-9C25-4A8C-9165-B111811747B3}" destId="{0513FB87-ABF8-4478-858D-704EA91C3ADC}" srcOrd="5" destOrd="0" presId="urn:microsoft.com/office/officeart/2017/3/layout/DropPinTimeline"/>
    <dgm:cxn modelId="{C3154C24-0A02-41D6-8470-E9015622FD82}" type="presParOf" srcId="{FBBE26DE-65DB-4AC5-8EA5-AD2216886767}" destId="{772B542E-F6DC-401B-8CE5-A78BC68899FA}" srcOrd="1" destOrd="0" presId="urn:microsoft.com/office/officeart/2017/3/layout/DropPinTimeline"/>
    <dgm:cxn modelId="{0AB0016A-2C2D-4CDA-8913-98943DBD759C}" type="presParOf" srcId="{FBBE26DE-65DB-4AC5-8EA5-AD2216886767}" destId="{57F52838-7A3B-4445-ACBF-5E09B97C3A6B}" srcOrd="2" destOrd="0" presId="urn:microsoft.com/office/officeart/2017/3/layout/DropPinTimeline"/>
    <dgm:cxn modelId="{13109F91-9290-4D04-BA02-2F0F7E56726A}" type="presParOf" srcId="{57F52838-7A3B-4445-ACBF-5E09B97C3A6B}" destId="{BEF51B18-D927-4787-8CED-1510C0DF1E9C}" srcOrd="0" destOrd="0" presId="urn:microsoft.com/office/officeart/2017/3/layout/DropPinTimeline"/>
    <dgm:cxn modelId="{2CC86BC8-8819-45C1-A408-475EFE21732F}" type="presParOf" srcId="{57F52838-7A3B-4445-ACBF-5E09B97C3A6B}" destId="{A0045479-20AD-4220-AD90-0E18400F88DF}" srcOrd="1" destOrd="0" presId="urn:microsoft.com/office/officeart/2017/3/layout/DropPinTimeline"/>
    <dgm:cxn modelId="{0DE34D67-0BE9-4E35-90D0-19DE20B4791B}" type="presParOf" srcId="{A0045479-20AD-4220-AD90-0E18400F88DF}" destId="{5793C229-2E24-49FE-81EC-E8CE6C6F4A92}" srcOrd="0" destOrd="0" presId="urn:microsoft.com/office/officeart/2017/3/layout/DropPinTimeline"/>
    <dgm:cxn modelId="{5E5C8A25-D204-4823-ACEF-3323C3556468}" type="presParOf" srcId="{A0045479-20AD-4220-AD90-0E18400F88DF}" destId="{2EE15A16-4524-4F23-A42D-FF364B304590}" srcOrd="1" destOrd="0" presId="urn:microsoft.com/office/officeart/2017/3/layout/DropPinTimeline"/>
    <dgm:cxn modelId="{4D576FC7-EA3E-4DD7-B65F-33AB883F64F4}" type="presParOf" srcId="{57F52838-7A3B-4445-ACBF-5E09B97C3A6B}" destId="{48120B42-53E2-49F1-888C-8E8BE62DB03A}" srcOrd="2" destOrd="0" presId="urn:microsoft.com/office/officeart/2017/3/layout/DropPinTimeline"/>
    <dgm:cxn modelId="{FC03B6A2-8016-4D20-9F05-DD9A0DC0FC15}" type="presParOf" srcId="{57F52838-7A3B-4445-ACBF-5E09B97C3A6B}" destId="{28D5B987-8D29-4E64-A873-4C60496EC7A9}" srcOrd="3" destOrd="0" presId="urn:microsoft.com/office/officeart/2017/3/layout/DropPinTimeline"/>
    <dgm:cxn modelId="{468FEF6E-BBE0-436D-A9F8-D4FFC092648D}" type="presParOf" srcId="{57F52838-7A3B-4445-ACBF-5E09B97C3A6B}" destId="{FF849BAF-D556-4CC0-BE62-AB961EF734E1}" srcOrd="4" destOrd="0" presId="urn:microsoft.com/office/officeart/2017/3/layout/DropPinTimeline"/>
    <dgm:cxn modelId="{0763F192-7086-424C-959A-6E56D9A7D8A2}" type="presParOf" srcId="{57F52838-7A3B-4445-ACBF-5E09B97C3A6B}" destId="{835796FA-30B1-481E-BA48-8026AA6665C5}" srcOrd="5" destOrd="0" presId="urn:microsoft.com/office/officeart/2017/3/layout/DropPinTimeline"/>
    <dgm:cxn modelId="{1C026F7A-C202-46E8-B3BD-29AD6FB8AE31}" type="presParOf" srcId="{FBBE26DE-65DB-4AC5-8EA5-AD2216886767}" destId="{97CC03F0-8BE0-4097-93CD-970FD0823468}" srcOrd="3" destOrd="0" presId="urn:microsoft.com/office/officeart/2017/3/layout/DropPinTimeline"/>
    <dgm:cxn modelId="{F687601F-4034-439A-AB65-A7A8DBEB7111}" type="presParOf" srcId="{FBBE26DE-65DB-4AC5-8EA5-AD2216886767}" destId="{BC33729A-6C86-4123-A2C7-85912EB4B566}" srcOrd="4" destOrd="0" presId="urn:microsoft.com/office/officeart/2017/3/layout/DropPinTimeline"/>
    <dgm:cxn modelId="{089A0E32-0E69-43A1-9119-020BA3FED549}" type="presParOf" srcId="{BC33729A-6C86-4123-A2C7-85912EB4B566}" destId="{1F54FA25-DD2B-4982-BC05-BC4205CEF377}" srcOrd="0" destOrd="0" presId="urn:microsoft.com/office/officeart/2017/3/layout/DropPinTimeline"/>
    <dgm:cxn modelId="{78C1105F-4ABF-4053-9EC0-950B0B385892}" type="presParOf" srcId="{BC33729A-6C86-4123-A2C7-85912EB4B566}" destId="{BB23096E-FA7F-4944-A23A-AEFFEFD7D641}" srcOrd="1" destOrd="0" presId="urn:microsoft.com/office/officeart/2017/3/layout/DropPinTimeline"/>
    <dgm:cxn modelId="{89BF0390-CDB3-4570-B2DA-67E1D660F090}" type="presParOf" srcId="{BB23096E-FA7F-4944-A23A-AEFFEFD7D641}" destId="{1A3ACD31-D350-4B9D-8758-7B11A00F6A1C}" srcOrd="0" destOrd="0" presId="urn:microsoft.com/office/officeart/2017/3/layout/DropPinTimeline"/>
    <dgm:cxn modelId="{7FEED956-DFEE-4CC9-B4C9-1E930A9AB310}" type="presParOf" srcId="{BB23096E-FA7F-4944-A23A-AEFFEFD7D641}" destId="{5EC7275A-D306-481B-98E8-CC0155A45849}" srcOrd="1" destOrd="0" presId="urn:microsoft.com/office/officeart/2017/3/layout/DropPinTimeline"/>
    <dgm:cxn modelId="{B7057BB6-E11A-40FE-A860-9A9D23F2840C}" type="presParOf" srcId="{BC33729A-6C86-4123-A2C7-85912EB4B566}" destId="{36526524-75D2-4A47-8550-4542FCB860F5}" srcOrd="2" destOrd="0" presId="urn:microsoft.com/office/officeart/2017/3/layout/DropPinTimeline"/>
    <dgm:cxn modelId="{1D2C3E63-820D-45B5-8012-EE5CEC7ECF1B}" type="presParOf" srcId="{BC33729A-6C86-4123-A2C7-85912EB4B566}" destId="{F2FB3E7B-50D9-4B96-A80A-20A39AF9C4D4}" srcOrd="3" destOrd="0" presId="urn:microsoft.com/office/officeart/2017/3/layout/DropPinTimeline"/>
    <dgm:cxn modelId="{C4FF6446-8BA5-4F5E-8539-1AE60FC58CFC}" type="presParOf" srcId="{BC33729A-6C86-4123-A2C7-85912EB4B566}" destId="{9A2AFA77-5E8D-4B62-847E-066F449DA5E0}" srcOrd="4" destOrd="0" presId="urn:microsoft.com/office/officeart/2017/3/layout/DropPinTimeline"/>
    <dgm:cxn modelId="{C8A32134-0C75-47EA-B7A3-4CFED3B67D5F}" type="presParOf" srcId="{BC33729A-6C86-4123-A2C7-85912EB4B566}" destId="{D8808F55-3376-49D8-AA89-30D6E8C0A00F}" srcOrd="5" destOrd="0" presId="urn:microsoft.com/office/officeart/2017/3/layout/DropPinTimeline"/>
    <dgm:cxn modelId="{CDED2E3E-9E29-451C-B8F7-56FEE89F6D63}" type="presParOf" srcId="{FBBE26DE-65DB-4AC5-8EA5-AD2216886767}" destId="{A597EC42-A271-4B4B-B0F1-64E2743F584E}" srcOrd="5" destOrd="0" presId="urn:microsoft.com/office/officeart/2017/3/layout/DropPinTimeline"/>
    <dgm:cxn modelId="{C39D2183-613C-457A-9EF8-D9B955B973B6}" type="presParOf" srcId="{FBBE26DE-65DB-4AC5-8EA5-AD2216886767}" destId="{A311E824-50B3-4067-8F0D-4896314D7E78}" srcOrd="6" destOrd="0" presId="urn:microsoft.com/office/officeart/2017/3/layout/DropPinTimeline"/>
    <dgm:cxn modelId="{D3236996-9FCE-4197-B95A-3412F3F8BB6E}" type="presParOf" srcId="{A311E824-50B3-4067-8F0D-4896314D7E78}" destId="{E96733E8-9AF2-48B7-8AED-B74CE2323407}" srcOrd="0" destOrd="0" presId="urn:microsoft.com/office/officeart/2017/3/layout/DropPinTimeline"/>
    <dgm:cxn modelId="{591955BC-5AE7-4887-9D2B-2E1D4D7BCB94}" type="presParOf" srcId="{A311E824-50B3-4067-8F0D-4896314D7E78}" destId="{66248B93-0497-4BD9-82E8-E5E94B0DBB33}" srcOrd="1" destOrd="0" presId="urn:microsoft.com/office/officeart/2017/3/layout/DropPinTimeline"/>
    <dgm:cxn modelId="{CFC0F24E-7D9A-499E-8481-4CE701D38812}" type="presParOf" srcId="{66248B93-0497-4BD9-82E8-E5E94B0DBB33}" destId="{DC82F9DF-3D2A-45B9-9DD7-1D21A4B5DE9B}" srcOrd="0" destOrd="0" presId="urn:microsoft.com/office/officeart/2017/3/layout/DropPinTimeline"/>
    <dgm:cxn modelId="{7E072412-2E12-47CA-A0AF-2C07EF66C6BB}" type="presParOf" srcId="{66248B93-0497-4BD9-82E8-E5E94B0DBB33}" destId="{0F798500-DFEB-4FBB-B8ED-55ECA6F94593}" srcOrd="1" destOrd="0" presId="urn:microsoft.com/office/officeart/2017/3/layout/DropPinTimeline"/>
    <dgm:cxn modelId="{4E967346-6ACE-458F-BD58-E98D50916A1A}" type="presParOf" srcId="{A311E824-50B3-4067-8F0D-4896314D7E78}" destId="{798B0CBA-BFA2-4BAF-BCD7-E02EAB61870F}" srcOrd="2" destOrd="0" presId="urn:microsoft.com/office/officeart/2017/3/layout/DropPinTimeline"/>
    <dgm:cxn modelId="{CBBAEBF4-700E-4944-86F3-9567FF841E9A}" type="presParOf" srcId="{A311E824-50B3-4067-8F0D-4896314D7E78}" destId="{A4285F98-E975-4A03-8319-5F64B47FF0BD}" srcOrd="3" destOrd="0" presId="urn:microsoft.com/office/officeart/2017/3/layout/DropPinTimeline"/>
    <dgm:cxn modelId="{8FCA1F36-7FA3-4C57-B366-596D0339879D}" type="presParOf" srcId="{A311E824-50B3-4067-8F0D-4896314D7E78}" destId="{38E6AB51-D52C-4731-B729-72C7A3C491CC}" srcOrd="4" destOrd="0" presId="urn:microsoft.com/office/officeart/2017/3/layout/DropPinTimeline"/>
    <dgm:cxn modelId="{C374D0A0-9A17-4B00-8E85-02DB97894C61}" type="presParOf" srcId="{A311E824-50B3-4067-8F0D-4896314D7E78}" destId="{17FFA98E-0439-4349-B0E2-6B801A86966A}" srcOrd="5" destOrd="0" presId="urn:microsoft.com/office/officeart/2017/3/layout/DropPinTimeline"/>
    <dgm:cxn modelId="{E42452BB-CE1B-4EC4-B056-812F06A0EAD6}" type="presParOf" srcId="{FBBE26DE-65DB-4AC5-8EA5-AD2216886767}" destId="{7439DE6F-67D1-415F-BCB0-C1A6FB2EDCDC}" srcOrd="7" destOrd="0" presId="urn:microsoft.com/office/officeart/2017/3/layout/DropPinTimeline"/>
    <dgm:cxn modelId="{C8FE6469-356D-4D43-9D2B-06B7D4308854}" type="presParOf" srcId="{FBBE26DE-65DB-4AC5-8EA5-AD2216886767}" destId="{D1A31488-C480-4DEE-BD0C-954B95F0D486}" srcOrd="8" destOrd="0" presId="urn:microsoft.com/office/officeart/2017/3/layout/DropPinTimeline"/>
    <dgm:cxn modelId="{3640C137-CA66-4196-9F51-66A2C52396E6}" type="presParOf" srcId="{D1A31488-C480-4DEE-BD0C-954B95F0D486}" destId="{16DF29AF-0BA8-4713-9A47-33930FA130A4}" srcOrd="0" destOrd="0" presId="urn:microsoft.com/office/officeart/2017/3/layout/DropPinTimeline"/>
    <dgm:cxn modelId="{F1714889-456B-4BDD-98D1-68D5BE1D32A4}" type="presParOf" srcId="{D1A31488-C480-4DEE-BD0C-954B95F0D486}" destId="{B94AB6AE-2A7B-4441-8FED-D9E494DAFAD5}" srcOrd="1" destOrd="0" presId="urn:microsoft.com/office/officeart/2017/3/layout/DropPinTimeline"/>
    <dgm:cxn modelId="{FABF3CE5-AA78-4D96-B309-72CBDB32AEEC}" type="presParOf" srcId="{B94AB6AE-2A7B-4441-8FED-D9E494DAFAD5}" destId="{918174EA-D0AC-40E2-9C5D-07E05309ED9F}" srcOrd="0" destOrd="0" presId="urn:microsoft.com/office/officeart/2017/3/layout/DropPinTimeline"/>
    <dgm:cxn modelId="{3C2CADA5-7EB8-47D6-8ABE-DA479F266E43}" type="presParOf" srcId="{B94AB6AE-2A7B-4441-8FED-D9E494DAFAD5}" destId="{B5C58AB2-5305-4CC5-85B6-B5BCED9ED596}" srcOrd="1" destOrd="0" presId="urn:microsoft.com/office/officeart/2017/3/layout/DropPinTimeline"/>
    <dgm:cxn modelId="{9D472F40-049C-4233-946E-88C69BBD49EE}" type="presParOf" srcId="{D1A31488-C480-4DEE-BD0C-954B95F0D486}" destId="{D71ED450-2385-4E8F-9661-3ABA390B60AF}" srcOrd="2" destOrd="0" presId="urn:microsoft.com/office/officeart/2017/3/layout/DropPinTimeline"/>
    <dgm:cxn modelId="{908D32E3-E348-4EC6-B55E-CB855607D5D4}" type="presParOf" srcId="{D1A31488-C480-4DEE-BD0C-954B95F0D486}" destId="{693FC6DB-09FF-444E-9490-D1E8B7B90B3B}" srcOrd="3" destOrd="0" presId="urn:microsoft.com/office/officeart/2017/3/layout/DropPinTimeline"/>
    <dgm:cxn modelId="{CD7A420C-4BBB-4FB1-8CD1-4AF5B7D9EFC8}" type="presParOf" srcId="{D1A31488-C480-4DEE-BD0C-954B95F0D486}" destId="{C2B4C443-8C86-40F0-85E2-91D27502216B}" srcOrd="4" destOrd="0" presId="urn:microsoft.com/office/officeart/2017/3/layout/DropPinTimeline"/>
    <dgm:cxn modelId="{EB878224-AE58-4E80-BF9A-3821260B2B61}" type="presParOf" srcId="{D1A31488-C480-4DEE-BD0C-954B95F0D486}" destId="{AB0558F9-20B4-46AA-BDA5-8150C7CA4E4B}" srcOrd="5" destOrd="0" presId="urn:microsoft.com/office/officeart/2017/3/layout/DropPinTimeline"/>
    <dgm:cxn modelId="{5F629C20-3677-460C-B19D-FF46652DEB94}" type="presParOf" srcId="{FBBE26DE-65DB-4AC5-8EA5-AD2216886767}" destId="{81F82429-E253-435A-8980-D8AB8316FDB4}" srcOrd="9" destOrd="0" presId="urn:microsoft.com/office/officeart/2017/3/layout/DropPinTimeline"/>
    <dgm:cxn modelId="{07B713CC-2670-4F1E-9E43-76FCF0B73878}" type="presParOf" srcId="{FBBE26DE-65DB-4AC5-8EA5-AD2216886767}" destId="{A55BB1C3-0910-40C7-A8F2-81B4032E0662}" srcOrd="10" destOrd="0" presId="urn:microsoft.com/office/officeart/2017/3/layout/DropPinTimeline"/>
    <dgm:cxn modelId="{BD53ACAE-EAD6-40F5-8084-F1D6ECC301E6}" type="presParOf" srcId="{A55BB1C3-0910-40C7-A8F2-81B4032E0662}" destId="{0F77F023-0CE5-4EDF-BD5C-A2AD1C41A108}" srcOrd="0" destOrd="0" presId="urn:microsoft.com/office/officeart/2017/3/layout/DropPinTimeline"/>
    <dgm:cxn modelId="{6AA93DBE-2F3D-4B62-922F-BFBB7A60E401}" type="presParOf" srcId="{A55BB1C3-0910-40C7-A8F2-81B4032E0662}" destId="{F192D1EF-E19D-46AE-A4FA-AD36011DBCD4}" srcOrd="1" destOrd="0" presId="urn:microsoft.com/office/officeart/2017/3/layout/DropPinTimeline"/>
    <dgm:cxn modelId="{C3A9E692-1E9D-4FCF-86C5-0DEEFAEF7638}" type="presParOf" srcId="{F192D1EF-E19D-46AE-A4FA-AD36011DBCD4}" destId="{88733621-C85B-4C31-AD6C-285D6C7B1C58}" srcOrd="0" destOrd="0" presId="urn:microsoft.com/office/officeart/2017/3/layout/DropPinTimeline"/>
    <dgm:cxn modelId="{664AE4A6-91EF-4314-A219-AF2E3677FEA5}" type="presParOf" srcId="{F192D1EF-E19D-46AE-A4FA-AD36011DBCD4}" destId="{320D2FB0-87BF-4403-BA90-4B709EAC3313}" srcOrd="1" destOrd="0" presId="urn:microsoft.com/office/officeart/2017/3/layout/DropPinTimeline"/>
    <dgm:cxn modelId="{0EAC66B6-4FE3-44DF-82C3-CCB8F7FF0259}" type="presParOf" srcId="{A55BB1C3-0910-40C7-A8F2-81B4032E0662}" destId="{6F1642CA-D7FC-4D6D-8578-D42AE26DB10B}" srcOrd="2" destOrd="0" presId="urn:microsoft.com/office/officeart/2017/3/layout/DropPinTimeline"/>
    <dgm:cxn modelId="{9A56AA8B-0176-417B-854D-F319B1F3397E}" type="presParOf" srcId="{A55BB1C3-0910-40C7-A8F2-81B4032E0662}" destId="{E63DC995-1911-43BE-B0AA-1DDA8878B9E0}" srcOrd="3" destOrd="0" presId="urn:microsoft.com/office/officeart/2017/3/layout/DropPinTimeline"/>
    <dgm:cxn modelId="{DD965435-3376-43BC-BE99-8570F4F7D25F}" type="presParOf" srcId="{A55BB1C3-0910-40C7-A8F2-81B4032E0662}" destId="{DEC8961A-93D5-4364-A18F-57B3DAB03636}" srcOrd="4" destOrd="0" presId="urn:microsoft.com/office/officeart/2017/3/layout/DropPinTimeline"/>
    <dgm:cxn modelId="{7AD1E5F1-F028-42D8-824C-B1CB76592B26}" type="presParOf" srcId="{A55BB1C3-0910-40C7-A8F2-81B4032E0662}" destId="{D4236B86-1FAE-4EC4-9874-477E98372D24}" srcOrd="5" destOrd="0" presId="urn:microsoft.com/office/officeart/2017/3/layout/DropPinTimeline"/>
    <dgm:cxn modelId="{E2F526FE-681E-4EC8-9EF0-2A8481ED6531}" type="presParOf" srcId="{FBBE26DE-65DB-4AC5-8EA5-AD2216886767}" destId="{CDBF33E4-0672-406A-86B6-4BF59A919983}" srcOrd="11" destOrd="0" presId="urn:microsoft.com/office/officeart/2017/3/layout/DropPinTimeline"/>
    <dgm:cxn modelId="{64EAA72F-DA7E-4632-BA00-C43A7BC41B17}" type="presParOf" srcId="{FBBE26DE-65DB-4AC5-8EA5-AD2216886767}" destId="{9AA9508B-B97F-45F8-BC0B-F1B9C98510C1}" srcOrd="12" destOrd="0" presId="urn:microsoft.com/office/officeart/2017/3/layout/DropPinTimeline"/>
    <dgm:cxn modelId="{5CB4EF9F-D17C-44A2-A2E8-572A47F2EA9D}" type="presParOf" srcId="{9AA9508B-B97F-45F8-BC0B-F1B9C98510C1}" destId="{F24C9200-8186-4247-A7F4-B55761CEA5A0}" srcOrd="0" destOrd="0" presId="urn:microsoft.com/office/officeart/2017/3/layout/DropPinTimeline"/>
    <dgm:cxn modelId="{36895A57-C153-4910-8F8D-6127722ECB84}" type="presParOf" srcId="{9AA9508B-B97F-45F8-BC0B-F1B9C98510C1}" destId="{E10B5DD6-976E-425F-9667-C5B916FB0686}" srcOrd="1" destOrd="0" presId="urn:microsoft.com/office/officeart/2017/3/layout/DropPinTimeline"/>
    <dgm:cxn modelId="{205ED6C5-ECCD-4ABD-9F65-05513DC551D6}" type="presParOf" srcId="{E10B5DD6-976E-425F-9667-C5B916FB0686}" destId="{F0D3587C-2325-4A77-A28B-07887608102D}" srcOrd="0" destOrd="0" presId="urn:microsoft.com/office/officeart/2017/3/layout/DropPinTimeline"/>
    <dgm:cxn modelId="{0563A4E9-7F46-4ACE-BBAF-547FC6233534}" type="presParOf" srcId="{E10B5DD6-976E-425F-9667-C5B916FB0686}" destId="{BC96B720-4394-40D4-B3D6-D3630CE1583D}" srcOrd="1" destOrd="0" presId="urn:microsoft.com/office/officeart/2017/3/layout/DropPinTimeline"/>
    <dgm:cxn modelId="{1952B08E-34E7-4917-A392-30B4E41121C6}" type="presParOf" srcId="{9AA9508B-B97F-45F8-BC0B-F1B9C98510C1}" destId="{B3BC6E37-9E6C-4197-8BCA-32D8A7C1DCD6}" srcOrd="2" destOrd="0" presId="urn:microsoft.com/office/officeart/2017/3/layout/DropPinTimeline"/>
    <dgm:cxn modelId="{CFF90078-4E8A-4B58-A6D1-C138005071C4}" type="presParOf" srcId="{9AA9508B-B97F-45F8-BC0B-F1B9C98510C1}" destId="{D6A9BB70-6642-46FF-811C-75C6A0D5A378}" srcOrd="3" destOrd="0" presId="urn:microsoft.com/office/officeart/2017/3/layout/DropPinTimeline"/>
    <dgm:cxn modelId="{E1B12241-4B7A-43B0-9ECC-FE4AE3B81A93}" type="presParOf" srcId="{9AA9508B-B97F-45F8-BC0B-F1B9C98510C1}" destId="{EC227292-DF80-4556-A663-296FAC31FDB3}" srcOrd="4" destOrd="0" presId="urn:microsoft.com/office/officeart/2017/3/layout/DropPinTimeline"/>
    <dgm:cxn modelId="{42C072CF-75C0-4A27-9954-434F1407AA2C}" type="presParOf" srcId="{9AA9508B-B97F-45F8-BC0B-F1B9C98510C1}" destId="{3CB362E0-45C6-461C-8C22-B9EE6ADDE149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22538-24F2-4CBC-A867-16EFB0ED279A}">
      <dsp:nvSpPr>
        <dsp:cNvPr id="0" name=""/>
        <dsp:cNvSpPr/>
      </dsp:nvSpPr>
      <dsp:spPr>
        <a:xfrm>
          <a:off x="5363036" y="-2389131"/>
          <a:ext cx="5529927" cy="4778262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u="sng" kern="1200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gestion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Gestion des aires d’accueil des gens du voyage</a:t>
          </a:r>
        </a:p>
      </dsp:txBody>
      <dsp:txXfrm>
        <a:off x="8369605" y="-1507428"/>
        <a:ext cx="1876225" cy="1592754"/>
      </dsp:txXfrm>
    </dsp:sp>
    <dsp:sp modelId="{4AFAEAFA-AC58-45FD-B826-29F0284B627E}">
      <dsp:nvSpPr>
        <dsp:cNvPr id="0" name=""/>
        <dsp:cNvSpPr/>
      </dsp:nvSpPr>
      <dsp:spPr>
        <a:xfrm>
          <a:off x="5377893" y="-2440899"/>
          <a:ext cx="5412448" cy="500744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u="sng" kern="1200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social</a:t>
          </a:r>
          <a:r>
            <a:rPr lang="fr-FR" sz="1100" kern="1200" dirty="0"/>
            <a:t> </a:t>
          </a:r>
          <a:r>
            <a:rPr lang="fr-FR" sz="12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Accompagnement global et accompagnement RSA (37 et 41) ; Bureau Itinérant et Solidaire (BIS) ; Médiation Santé ; Espace de Vie sociale Trajectoire ; Actions de formation/sensibilisation CD37</a:t>
          </a:r>
        </a:p>
      </dsp:txBody>
      <dsp:txXfrm>
        <a:off x="6859873" y="718556"/>
        <a:ext cx="2448488" cy="1549921"/>
      </dsp:txXfrm>
    </dsp:sp>
    <dsp:sp modelId="{CC226204-DFB2-45D4-9FE4-AE9AC9C97CC1}">
      <dsp:nvSpPr>
        <dsp:cNvPr id="0" name=""/>
        <dsp:cNvSpPr/>
      </dsp:nvSpPr>
      <dsp:spPr>
        <a:xfrm>
          <a:off x="5276504" y="-2379800"/>
          <a:ext cx="5503709" cy="4759601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i="0" u="sng" kern="1200" dirty="0">
              <a:solidFill>
                <a:srgbClr val="FABF7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étude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i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Maitrise d’Ouvre Urbaine et Sociale (MOUS) ; Schémas Départementaux d’Accueil et d’Habitat des Gens du Voyage ; Missions d’expertise autour de l’habitat des voyageurs ; formations _ départements 37 et autres.</a:t>
          </a:r>
        </a:p>
      </dsp:txBody>
      <dsp:txXfrm>
        <a:off x="5866187" y="-1444878"/>
        <a:ext cx="1867330" cy="15865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88B21-B959-40B2-945C-6A2C15BC840C}">
      <dsp:nvSpPr>
        <dsp:cNvPr id="0" name=""/>
        <dsp:cNvSpPr/>
      </dsp:nvSpPr>
      <dsp:spPr>
        <a:xfrm>
          <a:off x="0" y="2176272"/>
          <a:ext cx="10515600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089562-0542-491C-8FEB-F59684375E49}">
      <dsp:nvSpPr>
        <dsp:cNvPr id="0" name=""/>
        <dsp:cNvSpPr/>
      </dsp:nvSpPr>
      <dsp:spPr>
        <a:xfrm rot="8100000">
          <a:off x="71079" y="501840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720D25A-71B7-4A9E-B4F5-1442E6227DD5}">
      <dsp:nvSpPr>
        <dsp:cNvPr id="0" name=""/>
        <dsp:cNvSpPr/>
      </dsp:nvSpPr>
      <dsp:spPr>
        <a:xfrm>
          <a:off x="106572" y="537333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20B76-A6BE-4728-AAE3-DE646ED68403}">
      <dsp:nvSpPr>
        <dsp:cNvPr id="0" name=""/>
        <dsp:cNvSpPr/>
      </dsp:nvSpPr>
      <dsp:spPr>
        <a:xfrm>
          <a:off x="456740" y="887918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Création du service social de TH pour l’accompagnement des voyageurs sur aires d’accueil (avec LE CD37)</a:t>
          </a:r>
        </a:p>
      </dsp:txBody>
      <dsp:txXfrm>
        <a:off x="456740" y="887918"/>
        <a:ext cx="2182269" cy="1288353"/>
      </dsp:txXfrm>
    </dsp:sp>
    <dsp:sp modelId="{F5808E6C-9F69-42A7-94DE-C1F946945606}">
      <dsp:nvSpPr>
        <dsp:cNvPr id="0" name=""/>
        <dsp:cNvSpPr/>
      </dsp:nvSpPr>
      <dsp:spPr>
        <a:xfrm>
          <a:off x="456740" y="435254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2018</a:t>
          </a:r>
        </a:p>
      </dsp:txBody>
      <dsp:txXfrm>
        <a:off x="456740" y="435254"/>
        <a:ext cx="2182269" cy="452664"/>
      </dsp:txXfrm>
    </dsp:sp>
    <dsp:sp modelId="{A53786C7-D4E3-4CEC-840D-BE51360AA734}">
      <dsp:nvSpPr>
        <dsp:cNvPr id="0" name=""/>
        <dsp:cNvSpPr/>
      </dsp:nvSpPr>
      <dsp:spPr>
        <a:xfrm>
          <a:off x="230825" y="887918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6C9F9-0BF1-424C-AD59-11103D803D9F}">
      <dsp:nvSpPr>
        <dsp:cNvPr id="0" name=""/>
        <dsp:cNvSpPr/>
      </dsp:nvSpPr>
      <dsp:spPr>
        <a:xfrm>
          <a:off x="190578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793C229-2E24-49FE-81EC-E8CE6C6F4A92}">
      <dsp:nvSpPr>
        <dsp:cNvPr id="0" name=""/>
        <dsp:cNvSpPr/>
      </dsp:nvSpPr>
      <dsp:spPr>
        <a:xfrm rot="18900000">
          <a:off x="1383026" y="3531211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EE15A16-4524-4F23-A42D-FF364B304590}">
      <dsp:nvSpPr>
        <dsp:cNvPr id="0" name=""/>
        <dsp:cNvSpPr/>
      </dsp:nvSpPr>
      <dsp:spPr>
        <a:xfrm>
          <a:off x="1418518" y="3566704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20B42-53E2-49F1-888C-8E8BE62DB03A}">
      <dsp:nvSpPr>
        <dsp:cNvPr id="0" name=""/>
        <dsp:cNvSpPr/>
      </dsp:nvSpPr>
      <dsp:spPr>
        <a:xfrm>
          <a:off x="1768686" y="2176272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Création du BIS (Etat)</a:t>
          </a:r>
        </a:p>
      </dsp:txBody>
      <dsp:txXfrm>
        <a:off x="1768686" y="2176272"/>
        <a:ext cx="2182269" cy="1288353"/>
      </dsp:txXfrm>
    </dsp:sp>
    <dsp:sp modelId="{28D5B987-8D29-4E64-A873-4C60496EC7A9}">
      <dsp:nvSpPr>
        <dsp:cNvPr id="0" name=""/>
        <dsp:cNvSpPr/>
      </dsp:nvSpPr>
      <dsp:spPr>
        <a:xfrm>
          <a:off x="1768686" y="3464625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2021</a:t>
          </a:r>
        </a:p>
      </dsp:txBody>
      <dsp:txXfrm>
        <a:off x="1768686" y="3464625"/>
        <a:ext cx="2182269" cy="452664"/>
      </dsp:txXfrm>
    </dsp:sp>
    <dsp:sp modelId="{FF849BAF-D556-4CC0-BE62-AB961EF734E1}">
      <dsp:nvSpPr>
        <dsp:cNvPr id="0" name=""/>
        <dsp:cNvSpPr/>
      </dsp:nvSpPr>
      <dsp:spPr>
        <a:xfrm>
          <a:off x="1542771" y="2176272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51B18-D927-4787-8CED-1510C0DF1E9C}">
      <dsp:nvSpPr>
        <dsp:cNvPr id="0" name=""/>
        <dsp:cNvSpPr/>
      </dsp:nvSpPr>
      <dsp:spPr>
        <a:xfrm>
          <a:off x="1502524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A3ACD31-D350-4B9D-8758-7B11A00F6A1C}">
      <dsp:nvSpPr>
        <dsp:cNvPr id="0" name=""/>
        <dsp:cNvSpPr/>
      </dsp:nvSpPr>
      <dsp:spPr>
        <a:xfrm rot="8100000">
          <a:off x="2694972" y="501840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EC7275A-D306-481B-98E8-CC0155A45849}">
      <dsp:nvSpPr>
        <dsp:cNvPr id="0" name=""/>
        <dsp:cNvSpPr/>
      </dsp:nvSpPr>
      <dsp:spPr>
        <a:xfrm>
          <a:off x="2730465" y="537333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26524-75D2-4A47-8550-4542FCB860F5}">
      <dsp:nvSpPr>
        <dsp:cNvPr id="0" name=""/>
        <dsp:cNvSpPr/>
      </dsp:nvSpPr>
      <dsp:spPr>
        <a:xfrm>
          <a:off x="3080633" y="887918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Médiation santé (ARS), Préfiguration EVS (CAF) et renouvellement marché RSA (CD)</a:t>
          </a:r>
        </a:p>
      </dsp:txBody>
      <dsp:txXfrm>
        <a:off x="3080633" y="887918"/>
        <a:ext cx="2182269" cy="1288353"/>
      </dsp:txXfrm>
    </dsp:sp>
    <dsp:sp modelId="{F2FB3E7B-50D9-4B96-A80A-20A39AF9C4D4}">
      <dsp:nvSpPr>
        <dsp:cNvPr id="0" name=""/>
        <dsp:cNvSpPr/>
      </dsp:nvSpPr>
      <dsp:spPr>
        <a:xfrm>
          <a:off x="3080633" y="435254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2022</a:t>
          </a:r>
        </a:p>
      </dsp:txBody>
      <dsp:txXfrm>
        <a:off x="3080633" y="435254"/>
        <a:ext cx="2182269" cy="452664"/>
      </dsp:txXfrm>
    </dsp:sp>
    <dsp:sp modelId="{9A2AFA77-5E8D-4B62-847E-066F449DA5E0}">
      <dsp:nvSpPr>
        <dsp:cNvPr id="0" name=""/>
        <dsp:cNvSpPr/>
      </dsp:nvSpPr>
      <dsp:spPr>
        <a:xfrm>
          <a:off x="2854718" y="887918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4FA25-DD2B-4982-BC05-BC4205CEF377}">
      <dsp:nvSpPr>
        <dsp:cNvPr id="0" name=""/>
        <dsp:cNvSpPr/>
      </dsp:nvSpPr>
      <dsp:spPr>
        <a:xfrm>
          <a:off x="2814471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82F9DF-3D2A-45B9-9DD7-1D21A4B5DE9B}">
      <dsp:nvSpPr>
        <dsp:cNvPr id="0" name=""/>
        <dsp:cNvSpPr/>
      </dsp:nvSpPr>
      <dsp:spPr>
        <a:xfrm rot="18900000">
          <a:off x="4006919" y="3531211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798500-DFEB-4FBB-B8ED-55ECA6F94593}">
      <dsp:nvSpPr>
        <dsp:cNvPr id="0" name=""/>
        <dsp:cNvSpPr/>
      </dsp:nvSpPr>
      <dsp:spPr>
        <a:xfrm>
          <a:off x="4042412" y="3566704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B0CBA-BFA2-4BAF-BCD7-E02EAB61870F}">
      <dsp:nvSpPr>
        <dsp:cNvPr id="0" name=""/>
        <dsp:cNvSpPr/>
      </dsp:nvSpPr>
      <dsp:spPr>
        <a:xfrm>
          <a:off x="4392580" y="2176272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Création EVS Trajectoires (CAF), action complémentaire (CD) et évaluation du projet de médiation santé</a:t>
          </a:r>
        </a:p>
      </dsp:txBody>
      <dsp:txXfrm>
        <a:off x="4392580" y="2176272"/>
        <a:ext cx="2182269" cy="1288353"/>
      </dsp:txXfrm>
    </dsp:sp>
    <dsp:sp modelId="{A4285F98-E975-4A03-8319-5F64B47FF0BD}">
      <dsp:nvSpPr>
        <dsp:cNvPr id="0" name=""/>
        <dsp:cNvSpPr/>
      </dsp:nvSpPr>
      <dsp:spPr>
        <a:xfrm>
          <a:off x="4392580" y="3464625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2024</a:t>
          </a:r>
        </a:p>
      </dsp:txBody>
      <dsp:txXfrm>
        <a:off x="4392580" y="3464625"/>
        <a:ext cx="2182269" cy="452664"/>
      </dsp:txXfrm>
    </dsp:sp>
    <dsp:sp modelId="{38E6AB51-D52C-4731-B729-72C7A3C491CC}">
      <dsp:nvSpPr>
        <dsp:cNvPr id="0" name=""/>
        <dsp:cNvSpPr/>
      </dsp:nvSpPr>
      <dsp:spPr>
        <a:xfrm>
          <a:off x="4166665" y="2176272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733E8-9AF2-48B7-8AED-B74CE2323407}">
      <dsp:nvSpPr>
        <dsp:cNvPr id="0" name=""/>
        <dsp:cNvSpPr/>
      </dsp:nvSpPr>
      <dsp:spPr>
        <a:xfrm>
          <a:off x="4126418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8174EA-D0AC-40E2-9C5D-07E05309ED9F}">
      <dsp:nvSpPr>
        <dsp:cNvPr id="0" name=""/>
        <dsp:cNvSpPr/>
      </dsp:nvSpPr>
      <dsp:spPr>
        <a:xfrm rot="8100000">
          <a:off x="5318866" y="501840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5C58AB2-5305-4CC5-85B6-B5BCED9ED596}">
      <dsp:nvSpPr>
        <dsp:cNvPr id="0" name=""/>
        <dsp:cNvSpPr/>
      </dsp:nvSpPr>
      <dsp:spPr>
        <a:xfrm>
          <a:off x="5354359" y="537333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ED450-2385-4E8F-9661-3ABA390B60AF}">
      <dsp:nvSpPr>
        <dsp:cNvPr id="0" name=""/>
        <dsp:cNvSpPr/>
      </dsp:nvSpPr>
      <dsp:spPr>
        <a:xfrm>
          <a:off x="5704527" y="887918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Regroupement des dispositifs de médiation au sein de l’EVS (Médiation social, santé et socio-culturelle)</a:t>
          </a:r>
        </a:p>
      </dsp:txBody>
      <dsp:txXfrm>
        <a:off x="5704527" y="887918"/>
        <a:ext cx="2182269" cy="1288353"/>
      </dsp:txXfrm>
    </dsp:sp>
    <dsp:sp modelId="{693FC6DB-09FF-444E-9490-D1E8B7B90B3B}">
      <dsp:nvSpPr>
        <dsp:cNvPr id="0" name=""/>
        <dsp:cNvSpPr/>
      </dsp:nvSpPr>
      <dsp:spPr>
        <a:xfrm>
          <a:off x="5704527" y="435254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janv. 2025</a:t>
          </a:r>
        </a:p>
      </dsp:txBody>
      <dsp:txXfrm>
        <a:off x="5704527" y="435254"/>
        <a:ext cx="2182269" cy="452664"/>
      </dsp:txXfrm>
    </dsp:sp>
    <dsp:sp modelId="{C2B4C443-8C86-40F0-85E2-91D27502216B}">
      <dsp:nvSpPr>
        <dsp:cNvPr id="0" name=""/>
        <dsp:cNvSpPr/>
      </dsp:nvSpPr>
      <dsp:spPr>
        <a:xfrm>
          <a:off x="5478612" y="887918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F29AF-0BA8-4713-9A47-33930FA130A4}">
      <dsp:nvSpPr>
        <dsp:cNvPr id="0" name=""/>
        <dsp:cNvSpPr/>
      </dsp:nvSpPr>
      <dsp:spPr>
        <a:xfrm>
          <a:off x="5438365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733621-C85B-4C31-AD6C-285D6C7B1C58}">
      <dsp:nvSpPr>
        <dsp:cNvPr id="0" name=""/>
        <dsp:cNvSpPr/>
      </dsp:nvSpPr>
      <dsp:spPr>
        <a:xfrm rot="18900000">
          <a:off x="6630813" y="3531211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20D2FB0-87BF-4403-BA90-4B709EAC3313}">
      <dsp:nvSpPr>
        <dsp:cNvPr id="0" name=""/>
        <dsp:cNvSpPr/>
      </dsp:nvSpPr>
      <dsp:spPr>
        <a:xfrm>
          <a:off x="6666305" y="3566704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1642CA-D7FC-4D6D-8578-D42AE26DB10B}">
      <dsp:nvSpPr>
        <dsp:cNvPr id="0" name=""/>
        <dsp:cNvSpPr/>
      </dsp:nvSpPr>
      <dsp:spPr>
        <a:xfrm>
          <a:off x="7016473" y="2176272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Réponse</a:t>
          </a:r>
          <a:r>
            <a:rPr lang="en-US" sz="1500" kern="1200" dirty="0"/>
            <a:t> à </a:t>
          </a:r>
          <a:r>
            <a:rPr lang="en-US" sz="1500" kern="1200" dirty="0" err="1"/>
            <a:t>l’appel</a:t>
          </a:r>
          <a:r>
            <a:rPr lang="en-US" sz="1500" kern="1200" dirty="0"/>
            <a:t> à projet de </a:t>
          </a:r>
          <a:r>
            <a:rPr lang="en-US" sz="1500" kern="1200" dirty="0" err="1"/>
            <a:t>médiation</a:t>
          </a:r>
          <a:r>
            <a:rPr lang="en-US" sz="1500" kern="1200" dirty="0"/>
            <a:t> santé</a:t>
          </a:r>
        </a:p>
      </dsp:txBody>
      <dsp:txXfrm>
        <a:off x="7016473" y="2176272"/>
        <a:ext cx="2182269" cy="1288353"/>
      </dsp:txXfrm>
    </dsp:sp>
    <dsp:sp modelId="{E63DC995-1911-43BE-B0AA-1DDA8878B9E0}">
      <dsp:nvSpPr>
        <dsp:cNvPr id="0" name=""/>
        <dsp:cNvSpPr/>
      </dsp:nvSpPr>
      <dsp:spPr>
        <a:xfrm>
          <a:off x="7016473" y="3464625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mai 2025</a:t>
          </a:r>
        </a:p>
      </dsp:txBody>
      <dsp:txXfrm>
        <a:off x="7016473" y="3464625"/>
        <a:ext cx="2182269" cy="452664"/>
      </dsp:txXfrm>
    </dsp:sp>
    <dsp:sp modelId="{DEC8961A-93D5-4364-A18F-57B3DAB03636}">
      <dsp:nvSpPr>
        <dsp:cNvPr id="0" name=""/>
        <dsp:cNvSpPr/>
      </dsp:nvSpPr>
      <dsp:spPr>
        <a:xfrm>
          <a:off x="6790559" y="2176272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7F023-0CE5-4EDF-BD5C-A2AD1C41A108}">
      <dsp:nvSpPr>
        <dsp:cNvPr id="0" name=""/>
        <dsp:cNvSpPr/>
      </dsp:nvSpPr>
      <dsp:spPr>
        <a:xfrm>
          <a:off x="6750311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0D3587C-2325-4A77-A28B-07887608102D}">
      <dsp:nvSpPr>
        <dsp:cNvPr id="0" name=""/>
        <dsp:cNvSpPr/>
      </dsp:nvSpPr>
      <dsp:spPr>
        <a:xfrm rot="8100000">
          <a:off x="7942759" y="501840"/>
          <a:ext cx="319491" cy="31949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C96B720-4394-40D4-B3D6-D3630CE1583D}">
      <dsp:nvSpPr>
        <dsp:cNvPr id="0" name=""/>
        <dsp:cNvSpPr/>
      </dsp:nvSpPr>
      <dsp:spPr>
        <a:xfrm>
          <a:off x="7978252" y="537333"/>
          <a:ext cx="248506" cy="24850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C6E37-9E6C-4197-8BCA-32D8A7C1DCD6}">
      <dsp:nvSpPr>
        <dsp:cNvPr id="0" name=""/>
        <dsp:cNvSpPr/>
      </dsp:nvSpPr>
      <dsp:spPr>
        <a:xfrm>
          <a:off x="8328420" y="887918"/>
          <a:ext cx="2182269" cy="128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Démarrage</a:t>
          </a:r>
          <a:r>
            <a:rPr lang="en-US" sz="1500" kern="1200" dirty="0"/>
            <a:t> </a:t>
          </a:r>
          <a:r>
            <a:rPr lang="en-US" sz="1500" kern="1200" dirty="0" err="1"/>
            <a:t>opérationnel</a:t>
          </a:r>
          <a:r>
            <a:rPr lang="en-US" sz="1500" kern="1200" dirty="0"/>
            <a:t> du projet avec </a:t>
          </a:r>
          <a:r>
            <a:rPr lang="en-US" sz="1500" kern="1200" dirty="0" err="1"/>
            <a:t>ouverture</a:t>
          </a:r>
          <a:r>
            <a:rPr lang="en-US" sz="1500" kern="1200" dirty="0"/>
            <a:t> aux publics des </a:t>
          </a:r>
          <a:r>
            <a:rPr lang="en-US" sz="1500" kern="1200" dirty="0" err="1"/>
            <a:t>réinstallés</a:t>
          </a:r>
          <a:r>
            <a:rPr lang="en-US" sz="1500" kern="1200" dirty="0"/>
            <a:t> et de la FICOSIL</a:t>
          </a:r>
        </a:p>
      </dsp:txBody>
      <dsp:txXfrm>
        <a:off x="8328420" y="887918"/>
        <a:ext cx="2182269" cy="1288353"/>
      </dsp:txXfrm>
    </dsp:sp>
    <dsp:sp modelId="{D6A9BB70-6642-46FF-811C-75C6A0D5A378}">
      <dsp:nvSpPr>
        <dsp:cNvPr id="0" name=""/>
        <dsp:cNvSpPr/>
      </dsp:nvSpPr>
      <dsp:spPr>
        <a:xfrm>
          <a:off x="8328420" y="435254"/>
          <a:ext cx="2182269" cy="452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2026</a:t>
          </a:r>
        </a:p>
      </dsp:txBody>
      <dsp:txXfrm>
        <a:off x="8328420" y="435254"/>
        <a:ext cx="2182269" cy="452664"/>
      </dsp:txXfrm>
    </dsp:sp>
    <dsp:sp modelId="{EC227292-DF80-4556-A663-296FAC31FDB3}">
      <dsp:nvSpPr>
        <dsp:cNvPr id="0" name=""/>
        <dsp:cNvSpPr/>
      </dsp:nvSpPr>
      <dsp:spPr>
        <a:xfrm>
          <a:off x="8102505" y="887918"/>
          <a:ext cx="0" cy="1288353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4C9200-8186-4247-A7F4-B55761CEA5A0}">
      <dsp:nvSpPr>
        <dsp:cNvPr id="0" name=""/>
        <dsp:cNvSpPr/>
      </dsp:nvSpPr>
      <dsp:spPr>
        <a:xfrm>
          <a:off x="8062258" y="2135532"/>
          <a:ext cx="81329" cy="81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CC9D-31C0-434E-BA89-F58CC9FB5467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D271B-061B-4520-A797-75D3F37798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205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D3B74-109E-8BE6-1FB9-9554E9178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FB0C57-98E3-8DF4-27DA-83BBC25FB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831DEC-C142-E460-CEA5-AEAFFF7E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FF56FB-4A9D-3AB8-399A-4164C4120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F2F25A-79D9-ECDC-BBE3-A92477D3F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9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8E2DA1-722F-E4B5-9463-52CA04805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1509A2-2109-2700-B804-258E8588B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5D89E2-24FC-D9FE-8B11-4194750FE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8EAEE7-9A3F-32D3-C706-3716C0E9A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17F2D4-EC64-F19B-4AE8-14E5D421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16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3E5BB6-EC84-600E-9125-39D776E05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DBE90C6-3B4A-55B2-39E5-392319E55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316464-87EB-53A5-789D-E93D18695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603294-48F4-E159-53A3-36464E85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112AB6-BBE3-91B1-FD32-91F3BC047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35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 + graphique Soli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45AC5245-2EC5-D037-12C0-CD9952FE26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419600"/>
            <a:ext cx="2416855" cy="248650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C941AD5-6A3C-B195-F4A3-B59EA96780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775145" y="0"/>
            <a:ext cx="2416855" cy="2486505"/>
          </a:xfrm>
          <a:prstGeom prst="rect">
            <a:avLst/>
          </a:prstGeom>
        </p:spPr>
      </p:pic>
      <p:sp>
        <p:nvSpPr>
          <p:cNvPr id="14" name="Titre 11">
            <a:extLst>
              <a:ext uri="{FF2B5EF4-FFF2-40B4-BE49-F238E27FC236}">
                <a16:creationId xmlns:a16="http://schemas.microsoft.com/office/drawing/2014/main" id="{2961FB72-4D6D-EA44-A0AA-D36E369B91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618710"/>
            <a:ext cx="6861313" cy="981489"/>
          </a:xfrm>
          <a:prstGeom prst="rect">
            <a:avLst/>
          </a:prstGeom>
        </p:spPr>
        <p:txBody>
          <a:bodyPr/>
          <a:lstStyle>
            <a:lvl1pPr>
              <a:defRPr sz="4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Titre 3</a:t>
            </a:r>
          </a:p>
        </p:txBody>
      </p:sp>
      <p:sp>
        <p:nvSpPr>
          <p:cNvPr id="17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600" y="1747650"/>
            <a:ext cx="3581401" cy="53835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2400" b="1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Tiret 4</a:t>
            </a:r>
          </a:p>
          <a:p>
            <a:pPr lvl="0"/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A0F0D94-855E-014B-8640-8E74319E7E3E}"/>
              </a:ext>
            </a:extLst>
          </p:cNvPr>
          <p:cNvSpPr txBox="1"/>
          <p:nvPr userDrawn="1"/>
        </p:nvSpPr>
        <p:spPr>
          <a:xfrm>
            <a:off x="635466" y="6035454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270566CC-A042-C747-B439-95114852A0B3}" type="slidenum">
              <a:rPr lang="fr-FR" sz="1200" smtClean="0">
                <a:solidFill>
                  <a:srgbClr val="000000"/>
                </a:solidFill>
              </a:rPr>
              <a:pPr algn="l"/>
              <a:t>‹N°›</a:t>
            </a:fld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24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01579" y="1746178"/>
            <a:ext cx="3581401" cy="53835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2400" b="1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Tiret 4</a:t>
            </a:r>
          </a:p>
          <a:p>
            <a:pPr lvl="0"/>
            <a:endParaRPr lang="fr-FR" dirty="0"/>
          </a:p>
        </p:txBody>
      </p:sp>
      <p:sp>
        <p:nvSpPr>
          <p:cNvPr id="27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93558" y="1746178"/>
            <a:ext cx="3581401" cy="538350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2400" b="1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Tiret 4</a:t>
            </a:r>
          </a:p>
          <a:p>
            <a:pPr lvl="0"/>
            <a:endParaRPr lang="fr-FR" dirty="0"/>
          </a:p>
        </p:txBody>
      </p:sp>
      <p:sp>
        <p:nvSpPr>
          <p:cNvPr id="29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401579" y="2286000"/>
            <a:ext cx="3581401" cy="3475478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1800" b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</p:txBody>
      </p:sp>
      <p:sp>
        <p:nvSpPr>
          <p:cNvPr id="33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213533" y="2286000"/>
            <a:ext cx="3581401" cy="3307169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1800" b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</p:txBody>
      </p:sp>
      <p:sp>
        <p:nvSpPr>
          <p:cNvPr id="34" name="Espace réservé du texte 29">
            <a:extLst>
              <a:ext uri="{FF2B5EF4-FFF2-40B4-BE49-F238E27FC236}">
                <a16:creationId xmlns:a16="http://schemas.microsoft.com/office/drawing/2014/main" id="{563B6FFD-724C-1640-AED2-CFBA25D4BF6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9599" y="2290446"/>
            <a:ext cx="3581401" cy="3475478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00628A"/>
              </a:buClr>
              <a:buSzPct val="80000"/>
              <a:buFontTx/>
              <a:buNone/>
              <a:defRPr lang="fr-FR" sz="1800" b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>
              <a:buClr>
                <a:srgbClr val="00618A"/>
              </a:buClr>
              <a:buFontTx/>
              <a:buNone/>
              <a:tabLst/>
              <a:defRPr/>
            </a:lvl2pPr>
            <a:lvl3pPr marL="914400" indent="0">
              <a:buFontTx/>
              <a:buNone/>
              <a:defRPr/>
            </a:lvl3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</p:txBody>
      </p:sp>
      <p:sp>
        <p:nvSpPr>
          <p:cNvPr id="35" name="Espace réservé du texte 22"/>
          <p:cNvSpPr>
            <a:spLocks noGrp="1"/>
          </p:cNvSpPr>
          <p:nvPr>
            <p:ph type="body" sz="quarter" idx="36" hasCustomPrompt="1"/>
          </p:nvPr>
        </p:nvSpPr>
        <p:spPr>
          <a:xfrm>
            <a:off x="5153025" y="5907785"/>
            <a:ext cx="4067175" cy="275132"/>
          </a:xfrm>
          <a:prstGeom prst="rect">
            <a:avLst/>
          </a:prstGeom>
        </p:spPr>
        <p:txBody>
          <a:bodyPr/>
          <a:lstStyle>
            <a:lvl1pPr algn="r">
              <a:defRPr sz="1200" b="1"/>
            </a:lvl1pPr>
          </a:lstStyle>
          <a:p>
            <a:pPr lvl="0"/>
            <a:r>
              <a:rPr lang="fr-FR" dirty="0"/>
              <a:t>RAPPEL TITRE 1</a:t>
            </a:r>
          </a:p>
        </p:txBody>
      </p:sp>
      <p:sp>
        <p:nvSpPr>
          <p:cNvPr id="36" name="Espace réservé du texte 24"/>
          <p:cNvSpPr>
            <a:spLocks noGrp="1"/>
          </p:cNvSpPr>
          <p:nvPr>
            <p:ph type="body" sz="quarter" idx="25" hasCustomPrompt="1"/>
          </p:nvPr>
        </p:nvSpPr>
        <p:spPr>
          <a:xfrm>
            <a:off x="4800600" y="6196170"/>
            <a:ext cx="4419600" cy="266271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lvl="0"/>
            <a:r>
              <a:rPr lang="fr-FR" dirty="0"/>
              <a:t>Rappel Titre 2 / mois année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F110B71-FF2D-BE46-D48D-4CFB1E7904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03423" y="5320259"/>
            <a:ext cx="1801569" cy="1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12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B7834-8BE3-13A6-AAEE-6873C18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78535-BDE9-52A0-4780-56C09B52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C74643-F5C1-BA20-64E4-15CD714A1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D1CA60-522D-5625-A3CE-C761C1B7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64410C-A4E2-A802-098E-46918478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47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C8515-A6DA-19FC-00E0-057861D8E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45F136-2B7C-CDD7-41E0-4435FECDF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380884-7E22-2ECE-39EB-2B2C4AAF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FC83E0-571C-3F36-39A0-BF8C6F5F3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D4567E-58C1-79D2-709A-3F48AC46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96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EF061A-7A54-27F0-DFC7-F352E059A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09017-4EAF-0F55-8D19-732B1B61E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31EFA1-F868-9A55-7030-4305F991E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50C9C6-8949-EC08-94BB-FAB5858F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97DFC1-4EA9-B955-A94B-C4F754B35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0A4DEF-59AB-FAEA-BEE4-95304E85F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40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03EF9-AE50-349F-1BE4-3355F0A0F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C85D8B-8E69-AA13-0424-810E71C86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F959ED-16C3-EAC6-398C-9F8789344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579EE7-B859-46EB-E4F7-8CFB27AFA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1056078-1831-FEC1-48CD-BE31BAC912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DB1364-FD47-C139-7ADF-4045BAEB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9DB90F-729D-F828-AD2D-4C578BDFE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A8E0AA4-59C9-9A51-0E81-5A954CEC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42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C4DD24-A49B-00BD-AFC5-7DCAE814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69D062-1C2A-7354-6180-E51132FB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B91F1E-BD5D-3399-E35A-89C8062A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9CE6C8-68FD-FB9A-CBF4-DB39D953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35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207168-9A32-CA21-33DA-CD63D2DC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46AC6C7-0F6F-1642-9921-AC4D5868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1A7393-5C83-3F4D-C69D-98E86E67D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00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DA39CF-1709-21F6-3AD5-3144E36F7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DD4697-26C0-BBA2-5CDC-61BBEEB7D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880EA7-2BD4-8D4E-DB71-89A547257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079AF8-3859-349D-6287-60782B665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BC585C-4467-D49B-8D15-975C87F52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E806C7-D218-BF64-8B75-F0627DED8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02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38B1B-FFE3-01D5-F445-C60D40475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670D39F-4592-31D6-F6BC-AEB25C023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5DB504-7815-32A0-946E-BA4FC58E5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2F9A5C-2394-A732-9969-EE5761057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15ACA6-D200-6301-2A6C-8A23264E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DC81ED-EF6D-F346-06AC-7B6C8E33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3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D8B476-CD77-7099-E0C1-DDE9FE3AD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52F447-C71B-07EC-75B4-AA2B7057C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8646D6-754F-85CB-C6B8-14A990D80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AEB402-60CD-4538-A632-B5CF7399B62D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0E5D57-D3ED-FF3A-0C49-D8DB445B1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86D966-222D-D424-6ABD-0D225C59D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A1D1BE-8437-4D7B-B3AD-84D1929311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3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F27308-F515-9EF9-27CB-5F11BF21CA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0DFE53-A9B9-03DD-F990-6867E55AA7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Graphique 1">
            <a:extLst>
              <a:ext uri="{FF2B5EF4-FFF2-40B4-BE49-F238E27FC236}">
                <a16:creationId xmlns:a16="http://schemas.microsoft.com/office/drawing/2014/main" id="{1CF29DEA-A353-5550-E71A-7990D4968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3335001" cy="862607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3B0CE99-21D7-E3C9-5774-57AA53C1FD10}"/>
              </a:ext>
            </a:extLst>
          </p:cNvPr>
          <p:cNvSpPr txBox="1"/>
          <p:nvPr/>
        </p:nvSpPr>
        <p:spPr>
          <a:xfrm>
            <a:off x="2420926" y="2083925"/>
            <a:ext cx="841191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4400" b="1" kern="100" dirty="0">
                <a:solidFill>
                  <a:srgbClr val="00628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Présentation de la Médiation Santé à Tsigane Habitat </a:t>
            </a:r>
            <a:endParaRPr lang="fr-FR" sz="4400" b="1" kern="100" dirty="0">
              <a:solidFill>
                <a:srgbClr val="00628A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A13E528-273E-C89C-F9C0-13E247F841C3}"/>
              </a:ext>
            </a:extLst>
          </p:cNvPr>
          <p:cNvSpPr txBox="1"/>
          <p:nvPr/>
        </p:nvSpPr>
        <p:spPr>
          <a:xfrm>
            <a:off x="2461542" y="3388563"/>
            <a:ext cx="8411915" cy="1589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Webinaire: la médiation santé un levier pour faciliter l’accès à la prévention et aux soins 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Romain Crochet : Directeur Tsigane habitat 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Emma </a:t>
            </a:r>
            <a:r>
              <a:rPr lang="fr-FR" sz="2400" b="1" kern="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Gatipon</a:t>
            </a:r>
            <a:r>
              <a:rPr lang="fr-FR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 coordinatrice médiation santé et sociale</a:t>
            </a:r>
          </a:p>
        </p:txBody>
      </p:sp>
    </p:spTree>
    <p:extLst>
      <p:ext uri="{BB962C8B-B14F-4D97-AF65-F5344CB8AC3E}">
        <p14:creationId xmlns:p14="http://schemas.microsoft.com/office/powerpoint/2010/main" val="3110058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40D85-DDE8-D4FE-B312-A138411AE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BD7BCD8-D514-7C3B-5278-BF83E64F8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840" y="68263"/>
            <a:ext cx="9500319" cy="6721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587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E92A1-3486-F958-3C92-76F4DA2AD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6A7B2DCC-30CB-810F-DCA2-2881C7DAA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Espace de vie sociale Trajectoire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188A23C-8CB8-7419-F5C0-D5BADB40D86C}"/>
              </a:ext>
            </a:extLst>
          </p:cNvPr>
          <p:cNvSpPr txBox="1"/>
          <p:nvPr/>
        </p:nvSpPr>
        <p:spPr>
          <a:xfrm>
            <a:off x="616389" y="1492063"/>
            <a:ext cx="10959222" cy="1701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Rédaction du projet social de l’EVS :</a:t>
            </a:r>
          </a:p>
          <a:p>
            <a:pPr lvl="1"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- Pour la médiation santé, travail en interne sur le cadre dans lequel s’inscrit la médiation santé au sein de Tsigane Habitat : </a:t>
            </a:r>
            <a:endParaRPr lang="fr-FR" sz="24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3" name="Flèche : courbe vers la gauche 2">
            <a:extLst>
              <a:ext uri="{FF2B5EF4-FFF2-40B4-BE49-F238E27FC236}">
                <a16:creationId xmlns:a16="http://schemas.microsoft.com/office/drawing/2014/main" id="{AAF31B93-CF49-D3D1-EFBC-398CDEAB9510}"/>
              </a:ext>
            </a:extLst>
          </p:cNvPr>
          <p:cNvSpPr/>
          <p:nvPr/>
        </p:nvSpPr>
        <p:spPr>
          <a:xfrm>
            <a:off x="7735077" y="3154057"/>
            <a:ext cx="1295430" cy="1982734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BBDA9C7-04DE-EC3E-1930-3E312D831C7D}"/>
              </a:ext>
            </a:extLst>
          </p:cNvPr>
          <p:cNvSpPr txBox="1"/>
          <p:nvPr/>
        </p:nvSpPr>
        <p:spPr>
          <a:xfrm>
            <a:off x="3083287" y="4145424"/>
            <a:ext cx="4191959" cy="11470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HAS 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Charte PNMS </a:t>
            </a:r>
          </a:p>
        </p:txBody>
      </p:sp>
    </p:spTree>
    <p:extLst>
      <p:ext uri="{BB962C8B-B14F-4D97-AF65-F5344CB8AC3E}">
        <p14:creationId xmlns:p14="http://schemas.microsoft.com/office/powerpoint/2010/main" val="4205583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ECA07-CD59-5B6F-EFE5-76FBE6886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F12403-0189-C95B-1986-93C05E8E4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070" y="2643453"/>
            <a:ext cx="10877939" cy="98148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Ouverture de la médiation santé à de nouveaux dispositifs </a:t>
            </a:r>
          </a:p>
        </p:txBody>
      </p:sp>
    </p:spTree>
    <p:extLst>
      <p:ext uri="{BB962C8B-B14F-4D97-AF65-F5344CB8AC3E}">
        <p14:creationId xmlns:p14="http://schemas.microsoft.com/office/powerpoint/2010/main" val="3565247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383FE-7BE2-6B5F-291B-E94E9741E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957F3113-F6BE-8675-9E49-069805592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Ouverture à de nouveaux publics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78A42D-E9FB-DAB5-D929-C8B6D506B7C2}"/>
              </a:ext>
            </a:extLst>
          </p:cNvPr>
          <p:cNvSpPr txBox="1"/>
          <p:nvPr/>
        </p:nvSpPr>
        <p:spPr>
          <a:xfrm>
            <a:off x="616389" y="1492063"/>
            <a:ext cx="10959222" cy="280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400" dirty="0">
                <a:sym typeface="Wingdings" panose="05000000000000000000" pitchFamily="2" charset="2"/>
              </a:rPr>
              <a:t>Appel à projet de l’ARS sur la médiation Santé : </a:t>
            </a:r>
          </a:p>
          <a:p>
            <a:pPr lvl="1">
              <a:lnSpc>
                <a:spcPct val="150000"/>
              </a:lnSpc>
            </a:pPr>
            <a:r>
              <a:rPr lang="fr-FR" sz="2400" dirty="0">
                <a:solidFill>
                  <a:schemeClr val="tx1"/>
                </a:solidFill>
                <a:sym typeface="Wingdings" panose="05000000000000000000" pitchFamily="2" charset="2"/>
              </a:rPr>
              <a:t>Réponse au titre de </a:t>
            </a:r>
            <a:r>
              <a:rPr lang="fr-FR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Soliha</a:t>
            </a:r>
            <a:r>
              <a:rPr lang="fr-FR" sz="2400" dirty="0">
                <a:solidFill>
                  <a:schemeClr val="tx1"/>
                </a:solidFill>
                <a:sym typeface="Wingdings" panose="05000000000000000000" pitchFamily="2" charset="2"/>
              </a:rPr>
              <a:t> pour </a:t>
            </a:r>
            <a:r>
              <a:rPr lang="fr-FR" sz="2400" dirty="0">
                <a:sym typeface="Wingdings" panose="05000000000000000000" pitchFamily="2" charset="2"/>
              </a:rPr>
              <a:t>les publics: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fr-FR" sz="2400" dirty="0">
                <a:sym typeface="Wingdings" panose="05000000000000000000" pitchFamily="2" charset="2"/>
              </a:rPr>
              <a:t>Gens du voyage 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fr-FR" sz="2400" dirty="0">
                <a:sym typeface="Wingdings" panose="05000000000000000000" pitchFamily="2" charset="2"/>
              </a:rPr>
              <a:t>Réinstallés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fr-FR" sz="2400" dirty="0" err="1">
                <a:sym typeface="Wingdings" panose="05000000000000000000" pitchFamily="2" charset="2"/>
              </a:rPr>
              <a:t>Ficosil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endParaRPr lang="fr-FR" sz="24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3" name="Flèche : courbe vers la gauche 2">
            <a:extLst>
              <a:ext uri="{FF2B5EF4-FFF2-40B4-BE49-F238E27FC236}">
                <a16:creationId xmlns:a16="http://schemas.microsoft.com/office/drawing/2014/main" id="{026588DD-0664-2650-9B9B-9E4878342B6D}"/>
              </a:ext>
            </a:extLst>
          </p:cNvPr>
          <p:cNvSpPr/>
          <p:nvPr/>
        </p:nvSpPr>
        <p:spPr>
          <a:xfrm>
            <a:off x="8201607" y="2761991"/>
            <a:ext cx="1295430" cy="2603946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1DACAEB-1188-CB83-A669-9BB6F82A8481}"/>
              </a:ext>
            </a:extLst>
          </p:cNvPr>
          <p:cNvSpPr txBox="1"/>
          <p:nvPr/>
        </p:nvSpPr>
        <p:spPr>
          <a:xfrm>
            <a:off x="3561780" y="4386223"/>
            <a:ext cx="419195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Mise en place février 2026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4A7CC76-CACA-5191-F66A-0157520DEFC8}"/>
              </a:ext>
            </a:extLst>
          </p:cNvPr>
          <p:cNvSpPr txBox="1"/>
          <p:nvPr/>
        </p:nvSpPr>
        <p:spPr>
          <a:xfrm>
            <a:off x="3561780" y="5005153"/>
            <a:ext cx="4191959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Accompagnement par Elodie Richard sur le plan d’action et l’évaluation</a:t>
            </a:r>
          </a:p>
        </p:txBody>
      </p:sp>
    </p:spTree>
    <p:extLst>
      <p:ext uri="{BB962C8B-B14F-4D97-AF65-F5344CB8AC3E}">
        <p14:creationId xmlns:p14="http://schemas.microsoft.com/office/powerpoint/2010/main" val="4261278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Une image contenant texte, carte&#10;&#10;Le contenu généré par l’IA peut être incorrect.">
            <a:extLst>
              <a:ext uri="{FF2B5EF4-FFF2-40B4-BE49-F238E27FC236}">
                <a16:creationId xmlns:a16="http://schemas.microsoft.com/office/drawing/2014/main" id="{0A52C069-C76F-3478-D74C-AD27F86AA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996" y="68263"/>
            <a:ext cx="9534007" cy="6721475"/>
          </a:xfrm>
          <a:prstGeom prst="rect">
            <a:avLst/>
          </a:prstGeom>
          <a:noFill/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02068EBF-C3DE-458A-1BE2-AF0520B343DB}"/>
              </a:ext>
            </a:extLst>
          </p:cNvPr>
          <p:cNvSpPr/>
          <p:nvPr/>
        </p:nvSpPr>
        <p:spPr>
          <a:xfrm>
            <a:off x="7938352" y="1743219"/>
            <a:ext cx="3183738" cy="3519246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889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087E9-AA0F-7099-FCFD-38A20118E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D360A50D-71C4-6CE3-0675-5D653D4E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Récapitulatif de la mise en place de la médiation santé </a:t>
            </a:r>
          </a:p>
        </p:txBody>
      </p:sp>
      <p:graphicFrame>
        <p:nvGraphicFramePr>
          <p:cNvPr id="4" name="Espace réservé du texte 12">
            <a:extLst>
              <a:ext uri="{FF2B5EF4-FFF2-40B4-BE49-F238E27FC236}">
                <a16:creationId xmlns:a16="http://schemas.microsoft.com/office/drawing/2014/main" id="{23F98792-C0C0-FD7D-5EE0-F23E9C2FDC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514078"/>
              </p:ext>
            </p:extLst>
          </p:nvPr>
        </p:nvGraphicFramePr>
        <p:xfrm>
          <a:off x="841248" y="188214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821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5343" y="624674"/>
            <a:ext cx="6861313" cy="1115162"/>
          </a:xfrm>
        </p:spPr>
        <p:txBody>
          <a:bodyPr>
            <a:noAutofit/>
          </a:bodyPr>
          <a:lstStyle/>
          <a:p>
            <a:pPr algn="ctr"/>
            <a:r>
              <a:rPr lang="fr-FR" sz="6000" dirty="0">
                <a:solidFill>
                  <a:srgbClr val="FABF74"/>
                </a:solidFill>
              </a:rPr>
              <a:t>Tsigane Habitat </a:t>
            </a:r>
            <a:br>
              <a:rPr lang="fr-FR" sz="4400" dirty="0">
                <a:solidFill>
                  <a:srgbClr val="FABF74"/>
                </a:solidFill>
              </a:rPr>
            </a:br>
            <a:br>
              <a:rPr lang="fr-FR" sz="2400" dirty="0">
                <a:solidFill>
                  <a:srgbClr val="FABF74"/>
                </a:solidFill>
              </a:rPr>
            </a:br>
            <a:br>
              <a:rPr lang="fr-FR" sz="2400" dirty="0">
                <a:solidFill>
                  <a:srgbClr val="FABF74"/>
                </a:solidFill>
              </a:rPr>
            </a:br>
            <a:br>
              <a:rPr lang="fr-FR" sz="2400" dirty="0">
                <a:solidFill>
                  <a:srgbClr val="FABF74"/>
                </a:solidFill>
              </a:rPr>
            </a:br>
            <a:endParaRPr lang="fr-FR" sz="4400" dirty="0">
              <a:solidFill>
                <a:srgbClr val="FABF74"/>
              </a:solidFill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EBDA2E42-1E51-F8DC-2F62-D5703EFEE415}"/>
              </a:ext>
            </a:extLst>
          </p:cNvPr>
          <p:cNvSpPr/>
          <p:nvPr/>
        </p:nvSpPr>
        <p:spPr>
          <a:xfrm>
            <a:off x="2052735" y="895750"/>
            <a:ext cx="2649894" cy="83975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1997 : création par le PACT pour la gestion d’une aire d’accueil</a:t>
            </a:r>
          </a:p>
        </p:txBody>
      </p:sp>
      <p:sp>
        <p:nvSpPr>
          <p:cNvPr id="10" name="Flèche : chevron 9">
            <a:extLst>
              <a:ext uri="{FF2B5EF4-FFF2-40B4-BE49-F238E27FC236}">
                <a16:creationId xmlns:a16="http://schemas.microsoft.com/office/drawing/2014/main" id="{422D838E-2E31-08B7-7F92-82CCAB26AF36}"/>
              </a:ext>
            </a:extLst>
          </p:cNvPr>
          <p:cNvSpPr/>
          <p:nvPr/>
        </p:nvSpPr>
        <p:spPr>
          <a:xfrm>
            <a:off x="4771052" y="895760"/>
            <a:ext cx="2649894" cy="83975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2018 : début de l’accompagnement social pour l’association Tsigane Habitat</a:t>
            </a:r>
          </a:p>
        </p:txBody>
      </p:sp>
      <p:sp>
        <p:nvSpPr>
          <p:cNvPr id="11" name="Flèche : chevron 10">
            <a:extLst>
              <a:ext uri="{FF2B5EF4-FFF2-40B4-BE49-F238E27FC236}">
                <a16:creationId xmlns:a16="http://schemas.microsoft.com/office/drawing/2014/main" id="{4AB2E170-0704-3895-7C4B-BF4C613994A4}"/>
              </a:ext>
            </a:extLst>
          </p:cNvPr>
          <p:cNvSpPr/>
          <p:nvPr/>
        </p:nvSpPr>
        <p:spPr>
          <a:xfrm>
            <a:off x="7420946" y="915083"/>
            <a:ext cx="2649894" cy="83975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2019 : Fusion avec </a:t>
            </a:r>
            <a:r>
              <a:rPr lang="fr-FR" sz="14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SOLiHA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Centre Val de Loire</a:t>
            </a:r>
          </a:p>
        </p:txBody>
      </p:sp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id="{6851C4AC-3C87-2568-D2CA-2AFC96453B1C}"/>
              </a:ext>
            </a:extLst>
          </p:cNvPr>
          <p:cNvGraphicFramePr/>
          <p:nvPr/>
        </p:nvGraphicFramePr>
        <p:xfrm>
          <a:off x="-2084875" y="424592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494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BA7BB-74A5-72E5-4D24-4D6EB4CAD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070" y="2643453"/>
            <a:ext cx="10877939" cy="98148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Historique de la mise en place de la médiation Santé à Tsigane Habitat </a:t>
            </a:r>
          </a:p>
        </p:txBody>
      </p:sp>
    </p:spTree>
    <p:extLst>
      <p:ext uri="{BB962C8B-B14F-4D97-AF65-F5344CB8AC3E}">
        <p14:creationId xmlns:p14="http://schemas.microsoft.com/office/powerpoint/2010/main" val="2299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ADAD8137-F95D-8766-4253-41DFB8588349}"/>
              </a:ext>
            </a:extLst>
          </p:cNvPr>
          <p:cNvSpPr txBox="1"/>
          <p:nvPr/>
        </p:nvSpPr>
        <p:spPr>
          <a:xfrm>
            <a:off x="195942" y="868161"/>
            <a:ext cx="10688635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800" dirty="0"/>
              <a:t>      Travailleurs sociaux confrontés à des questions de santé :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hors cadre de leurs missions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hors de leurs compétences</a:t>
            </a:r>
          </a:p>
          <a:p>
            <a:pPr lvl="1"/>
            <a:endParaRPr lang="fr-FR" sz="28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fr-FR" sz="2800" dirty="0"/>
              <a:t>La santé des voyageurs plus dégradée que le reste de la population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Enquête sur la santé des gens du voyage en nouvelle aquitaine </a:t>
            </a:r>
          </a:p>
        </p:txBody>
      </p:sp>
      <p:sp>
        <p:nvSpPr>
          <p:cNvPr id="17" name="Flèche : courbe vers la gauche 16">
            <a:extLst>
              <a:ext uri="{FF2B5EF4-FFF2-40B4-BE49-F238E27FC236}">
                <a16:creationId xmlns:a16="http://schemas.microsoft.com/office/drawing/2014/main" id="{43C601F3-0F02-7EE0-8294-0C3C2491A3A3}"/>
              </a:ext>
            </a:extLst>
          </p:cNvPr>
          <p:cNvSpPr/>
          <p:nvPr/>
        </p:nvSpPr>
        <p:spPr>
          <a:xfrm>
            <a:off x="9834465" y="1446266"/>
            <a:ext cx="1535304" cy="3965468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5A2ED6C-222C-A97F-3242-C44129AE20CE}"/>
              </a:ext>
            </a:extLst>
          </p:cNvPr>
          <p:cNvSpPr txBox="1"/>
          <p:nvPr/>
        </p:nvSpPr>
        <p:spPr>
          <a:xfrm>
            <a:off x="3760238" y="4896499"/>
            <a:ext cx="5751546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Réponse à l’appel à manifestation d’intérêt de l’ARS </a:t>
            </a:r>
          </a:p>
        </p:txBody>
      </p:sp>
    </p:spTree>
    <p:extLst>
      <p:ext uri="{BB962C8B-B14F-4D97-AF65-F5344CB8AC3E}">
        <p14:creationId xmlns:p14="http://schemas.microsoft.com/office/powerpoint/2010/main" val="425741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AEB6F61F-AB65-B485-AA75-2F2A31736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2022 : Création de la médiation en Santé à Tsigane Habitat </a:t>
            </a:r>
          </a:p>
        </p:txBody>
      </p:sp>
      <p:sp>
        <p:nvSpPr>
          <p:cNvPr id="16" name="ZoneTexte 22">
            <a:extLst>
              <a:ext uri="{FF2B5EF4-FFF2-40B4-BE49-F238E27FC236}">
                <a16:creationId xmlns:a16="http://schemas.microsoft.com/office/drawing/2014/main" id="{4CFEC993-F596-47A8-5492-1278AC0E1D81}"/>
              </a:ext>
            </a:extLst>
          </p:cNvPr>
          <p:cNvSpPr txBox="1">
            <a:spLocks/>
          </p:cNvSpPr>
          <p:nvPr/>
        </p:nvSpPr>
        <p:spPr>
          <a:xfrm>
            <a:off x="1384460" y="3544180"/>
            <a:ext cx="26111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Action collective de prévention et de promotion de la santé </a:t>
            </a:r>
          </a:p>
          <a:p>
            <a:pPr algn="ctr" defTabSz="685800">
              <a:defRPr/>
            </a:pPr>
            <a:endParaRPr lang="fr-FR" b="1" u="sng" dirty="0">
              <a:solidFill>
                <a:prstClr val="white"/>
              </a:solidFill>
              <a:latin typeface="Calibri" panose="020F0502020204030204"/>
            </a:endParaRPr>
          </a:p>
          <a:p>
            <a:pPr algn="ctr" defTabSz="685800"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ZoneTexte 23">
            <a:extLst>
              <a:ext uri="{FF2B5EF4-FFF2-40B4-BE49-F238E27FC236}">
                <a16:creationId xmlns:a16="http://schemas.microsoft.com/office/drawing/2014/main" id="{91F9C1B7-44C1-EEFF-99D7-34C04BD3E678}"/>
              </a:ext>
            </a:extLst>
          </p:cNvPr>
          <p:cNvSpPr txBox="1">
            <a:spLocks/>
          </p:cNvSpPr>
          <p:nvPr/>
        </p:nvSpPr>
        <p:spPr>
          <a:xfrm>
            <a:off x="5078245" y="3544180"/>
            <a:ext cx="2514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Accompagnement individuel et appui au travailleurs sociaux </a:t>
            </a:r>
          </a:p>
          <a:p>
            <a:pPr defTabSz="685800">
              <a:defRPr/>
            </a:pPr>
            <a:endParaRPr lang="fr-FR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ZoneTexte 24">
            <a:extLst>
              <a:ext uri="{FF2B5EF4-FFF2-40B4-BE49-F238E27FC236}">
                <a16:creationId xmlns:a16="http://schemas.microsoft.com/office/drawing/2014/main" id="{12610CC5-C3CF-3587-FDB9-D9FBFD764CA5}"/>
              </a:ext>
            </a:extLst>
          </p:cNvPr>
          <p:cNvSpPr txBox="1">
            <a:spLocks/>
          </p:cNvSpPr>
          <p:nvPr/>
        </p:nvSpPr>
        <p:spPr>
          <a:xfrm>
            <a:off x="8582924" y="3478321"/>
            <a:ext cx="2758721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Sensibilisation des professionnels pour un meilleur accueil du public </a:t>
            </a:r>
          </a:p>
          <a:p>
            <a:pPr algn="ctr" defTabSz="685800">
              <a:defRPr/>
            </a:pPr>
            <a:endParaRPr lang="fr-FR" sz="150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685800">
              <a:defRPr/>
            </a:pPr>
            <a:endParaRPr lang="fr-FR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D53ED15D-3BAF-A167-314A-DA793B2B01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780" b="10808"/>
          <a:stretch>
            <a:fillRect/>
          </a:stretch>
        </p:blipFill>
        <p:spPr>
          <a:xfrm>
            <a:off x="1174954" y="958596"/>
            <a:ext cx="5048865" cy="5543851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9D5BCDCD-1945-3E0D-C813-87EB78161469}"/>
              </a:ext>
            </a:extLst>
          </p:cNvPr>
          <p:cNvSpPr txBox="1"/>
          <p:nvPr/>
        </p:nvSpPr>
        <p:spPr>
          <a:xfrm>
            <a:off x="7621139" y="2175047"/>
            <a:ext cx="386287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2 Médiatrices en santé (infirmières de formation)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Découpage géographique en 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Travail en binôme avec les travailleuses sociales du service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49BD682-432B-1355-8879-4D4689806411}"/>
              </a:ext>
            </a:extLst>
          </p:cNvPr>
          <p:cNvSpPr txBox="1"/>
          <p:nvPr/>
        </p:nvSpPr>
        <p:spPr>
          <a:xfrm>
            <a:off x="5584724" y="1251717"/>
            <a:ext cx="6331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Objectif</a:t>
            </a:r>
            <a:r>
              <a:rPr lang="fr-FR" dirty="0"/>
              <a:t> : Améliorer l’accès aux soins et des pratiques liées à la santé des « gens du voyage » en Indre-et-Loire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35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D4A33-30F3-3C6F-EA5F-1EC8DEB03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037F6733-4995-2119-2868-27C023355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Les Missions de la médiation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ADB293D-37F6-9286-66E0-7AB8E76CEE1F}"/>
              </a:ext>
            </a:extLst>
          </p:cNvPr>
          <p:cNvSpPr txBox="1"/>
          <p:nvPr/>
        </p:nvSpPr>
        <p:spPr>
          <a:xfrm>
            <a:off x="391885" y="1083858"/>
            <a:ext cx="106886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800" dirty="0"/>
              <a:t>      </a:t>
            </a:r>
            <a:endParaRPr lang="fr-FR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484E421-F4B4-7748-B936-65395B4776A5}"/>
              </a:ext>
            </a:extLst>
          </p:cNvPr>
          <p:cNvSpPr>
            <a:spLocks/>
          </p:cNvSpPr>
          <p:nvPr/>
        </p:nvSpPr>
        <p:spPr>
          <a:xfrm>
            <a:off x="997950" y="2065347"/>
            <a:ext cx="2611127" cy="247261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fr-FR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ZoneTexte 22">
            <a:extLst>
              <a:ext uri="{FF2B5EF4-FFF2-40B4-BE49-F238E27FC236}">
                <a16:creationId xmlns:a16="http://schemas.microsoft.com/office/drawing/2014/main" id="{431E35CF-51BC-2033-2B54-8E308A2DC7D6}"/>
              </a:ext>
            </a:extLst>
          </p:cNvPr>
          <p:cNvSpPr txBox="1">
            <a:spLocks/>
          </p:cNvSpPr>
          <p:nvPr/>
        </p:nvSpPr>
        <p:spPr>
          <a:xfrm>
            <a:off x="964158" y="2707705"/>
            <a:ext cx="26111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Actions collectives de prévention et de promotion de la santé </a:t>
            </a:r>
          </a:p>
          <a:p>
            <a:pPr algn="ctr" defTabSz="685800">
              <a:defRPr/>
            </a:pPr>
            <a:endParaRPr lang="fr-FR" b="1" u="sng" dirty="0">
              <a:solidFill>
                <a:prstClr val="white"/>
              </a:solidFill>
              <a:latin typeface="Calibri" panose="020F0502020204030204"/>
            </a:endParaRPr>
          </a:p>
          <a:p>
            <a:pPr algn="ctr" defTabSz="685800"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ZoneTexte 24">
            <a:extLst>
              <a:ext uri="{FF2B5EF4-FFF2-40B4-BE49-F238E27FC236}">
                <a16:creationId xmlns:a16="http://schemas.microsoft.com/office/drawing/2014/main" id="{5E1F57F4-5AF8-0AA7-81C6-515136A63CD7}"/>
              </a:ext>
            </a:extLst>
          </p:cNvPr>
          <p:cNvSpPr txBox="1">
            <a:spLocks/>
          </p:cNvSpPr>
          <p:nvPr/>
        </p:nvSpPr>
        <p:spPr>
          <a:xfrm>
            <a:off x="8582924" y="3478321"/>
            <a:ext cx="2758721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Sensibilisation des </a:t>
            </a:r>
            <a:r>
              <a:rPr lang="fr-FR" sz="2000" b="1" dirty="0" err="1">
                <a:solidFill>
                  <a:prstClr val="white"/>
                </a:solidFill>
                <a:latin typeface="Calibri" panose="020F0502020204030204"/>
              </a:rPr>
              <a:t>professionnls</a:t>
            </a: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 pour un meilleur accueil du public </a:t>
            </a:r>
          </a:p>
          <a:p>
            <a:pPr algn="ctr" defTabSz="685800">
              <a:defRPr/>
            </a:pPr>
            <a:endParaRPr lang="fr-FR" sz="150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685800">
              <a:defRPr/>
            </a:pPr>
            <a:endParaRPr lang="fr-FR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Espace réservé du texte 12">
            <a:extLst>
              <a:ext uri="{FF2B5EF4-FFF2-40B4-BE49-F238E27FC236}">
                <a16:creationId xmlns:a16="http://schemas.microsoft.com/office/drawing/2014/main" id="{C74B70A9-8F77-1D95-0E57-44BEEA08C763}"/>
              </a:ext>
            </a:extLst>
          </p:cNvPr>
          <p:cNvSpPr txBox="1">
            <a:spLocks/>
          </p:cNvSpPr>
          <p:nvPr/>
        </p:nvSpPr>
        <p:spPr>
          <a:xfrm>
            <a:off x="3822441" y="1821330"/>
            <a:ext cx="8052319" cy="3886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28A"/>
              </a:buClr>
              <a:buSzPct val="80000"/>
              <a:buFontTx/>
              <a:buNone/>
              <a:defRPr lang="fr-FR" sz="1800" b="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18A"/>
              </a:buClr>
              <a:buFontTx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01675" lvl="1" indent="-3429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dirty="0">
                <a:ea typeface="Calibri" panose="020F0502020204030204" pitchFamily="34" charset="0"/>
              </a:rPr>
              <a:t>Améliorer l’accès à la prévention et au dépistage </a:t>
            </a:r>
          </a:p>
          <a:p>
            <a:pPr marL="701675" lvl="1" indent="-3429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dirty="0"/>
              <a:t>Favoriser la compréhension du système de santé et engager des réflexions sur les représentations liées à la santé</a:t>
            </a:r>
            <a:endParaRPr lang="fr-FR" dirty="0">
              <a:ea typeface="Calibri" panose="020F0502020204030204" pitchFamily="34" charset="0"/>
            </a:endParaRPr>
          </a:p>
          <a:p>
            <a:pPr marL="701675" lvl="1" indent="-3429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dirty="0">
                <a:ea typeface="Calibri" panose="020F0502020204030204" pitchFamily="34" charset="0"/>
              </a:rPr>
              <a:t>Favoriser le développement des Compétences Psychosociales  </a:t>
            </a:r>
          </a:p>
          <a:p>
            <a:pPr marL="701675" lvl="1" indent="-34290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dirty="0">
                <a:ea typeface="Calibri" panose="020F0502020204030204" pitchFamily="34" charset="0"/>
              </a:rPr>
              <a:t>Créer des outils adaptés aux publics et à leurs difficultés  </a:t>
            </a:r>
          </a:p>
          <a:p>
            <a:pPr marL="701675" lvl="1" indent="-342900">
              <a:lnSpc>
                <a:spcPct val="150000"/>
              </a:lnSpc>
              <a:buFont typeface="Wingdings" panose="05000000000000000000" pitchFamily="2" charset="2"/>
              <a:buChar char="à"/>
            </a:pPr>
            <a:endParaRPr lang="fr-FR" dirty="0">
              <a:ea typeface="Calibri" panose="020F050202020403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fr-FR" dirty="0">
                <a:ea typeface="Calibri" panose="020F0502020204030204" pitchFamily="34" charset="0"/>
              </a:rPr>
              <a:t>Action en binôme MS/ partenaires santé / travailleuses sociales 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2668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DB480-1742-22AD-492C-D8F497474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3655297B-4FBC-E2F5-603D-BCB05E34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Les Missions de la médiation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6158ECE-FF8E-8D38-DB0F-66DA30379095}"/>
              </a:ext>
            </a:extLst>
          </p:cNvPr>
          <p:cNvSpPr txBox="1"/>
          <p:nvPr/>
        </p:nvSpPr>
        <p:spPr>
          <a:xfrm>
            <a:off x="2541425" y="3852870"/>
            <a:ext cx="106886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800" dirty="0"/>
              <a:t>      </a:t>
            </a:r>
            <a:endParaRPr lang="fr-FR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73ED4FCE-3B66-0E0D-EF31-2269A68AF82F}"/>
              </a:ext>
            </a:extLst>
          </p:cNvPr>
          <p:cNvSpPr>
            <a:spLocks/>
          </p:cNvSpPr>
          <p:nvPr/>
        </p:nvSpPr>
        <p:spPr>
          <a:xfrm>
            <a:off x="779644" y="1217325"/>
            <a:ext cx="2558331" cy="2569744"/>
          </a:xfrm>
          <a:prstGeom prst="ellipse">
            <a:avLst/>
          </a:prstGeom>
          <a:solidFill>
            <a:srgbClr val="F4B183"/>
          </a:solidFill>
          <a:ln>
            <a:solidFill>
              <a:srgbClr val="F4B1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fr-FR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ZoneTexte 23">
            <a:extLst>
              <a:ext uri="{FF2B5EF4-FFF2-40B4-BE49-F238E27FC236}">
                <a16:creationId xmlns:a16="http://schemas.microsoft.com/office/drawing/2014/main" id="{6272735E-7A82-2DF4-3517-37F586EA8FFC}"/>
              </a:ext>
            </a:extLst>
          </p:cNvPr>
          <p:cNvSpPr txBox="1">
            <a:spLocks/>
          </p:cNvSpPr>
          <p:nvPr/>
        </p:nvSpPr>
        <p:spPr>
          <a:xfrm>
            <a:off x="867801" y="1859683"/>
            <a:ext cx="2514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Accompagnement individuel et appui au travailleurs sociaux </a:t>
            </a:r>
          </a:p>
          <a:p>
            <a:pPr defTabSz="685800">
              <a:defRPr/>
            </a:pPr>
            <a:endParaRPr lang="fr-FR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>
              <a:defRPr/>
            </a:pPr>
            <a:endParaRPr lang="fr-F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9363534-F322-F494-1639-786182B6DFDD}"/>
              </a:ext>
            </a:extLst>
          </p:cNvPr>
          <p:cNvSpPr txBox="1"/>
          <p:nvPr/>
        </p:nvSpPr>
        <p:spPr>
          <a:xfrm>
            <a:off x="3869872" y="1193484"/>
            <a:ext cx="8031742" cy="2356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0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2000" dirty="0">
                <a:solidFill>
                  <a:schemeClr val="tx1"/>
                </a:solidFill>
              </a:rPr>
              <a:t>Soutien aux professionnels sur de l’information simple (pro interne ou externe à TH) </a:t>
            </a:r>
          </a:p>
          <a:p>
            <a:pPr marL="644525" lvl="1" indent="-2857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solidFill>
                  <a:schemeClr val="tx1"/>
                </a:solidFill>
                <a:sym typeface="Wingdings" panose="05000000000000000000" pitchFamily="2" charset="2"/>
              </a:rPr>
              <a:t>Accompagnement des situations complexes : soutenir les personnes dans l’accès aux soins et ramener vers le système de santé/ faire le lien avec les professionnels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CF50BBEE-47B4-63D6-74C6-7A2556A73F92}"/>
              </a:ext>
            </a:extLst>
          </p:cNvPr>
          <p:cNvSpPr>
            <a:spLocks/>
          </p:cNvSpPr>
          <p:nvPr/>
        </p:nvSpPr>
        <p:spPr>
          <a:xfrm>
            <a:off x="697078" y="4168885"/>
            <a:ext cx="2611127" cy="2518319"/>
          </a:xfrm>
          <a:prstGeom prst="ellipse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fr-FR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ZoneTexte 24">
            <a:extLst>
              <a:ext uri="{FF2B5EF4-FFF2-40B4-BE49-F238E27FC236}">
                <a16:creationId xmlns:a16="http://schemas.microsoft.com/office/drawing/2014/main" id="{D68C1944-0FBF-0B1F-AE81-D2CDD38DEFB5}"/>
              </a:ext>
            </a:extLst>
          </p:cNvPr>
          <p:cNvSpPr txBox="1">
            <a:spLocks/>
          </p:cNvSpPr>
          <p:nvPr/>
        </p:nvSpPr>
        <p:spPr>
          <a:xfrm>
            <a:off x="623280" y="4768238"/>
            <a:ext cx="2758721" cy="1531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2000" b="1" dirty="0">
                <a:solidFill>
                  <a:prstClr val="white"/>
                </a:solidFill>
                <a:latin typeface="Calibri" panose="020F0502020204030204"/>
              </a:rPr>
              <a:t>Sensibilisation des professionnels du médico-social et du sanitaire</a:t>
            </a:r>
            <a:endParaRPr lang="fr-FR" sz="150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685800">
              <a:defRPr/>
            </a:pPr>
            <a:endParaRPr lang="fr-FR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AB3B330-4205-5E6E-D622-F6CE8E719E40}"/>
              </a:ext>
            </a:extLst>
          </p:cNvPr>
          <p:cNvSpPr txBox="1"/>
          <p:nvPr/>
        </p:nvSpPr>
        <p:spPr>
          <a:xfrm>
            <a:off x="3869872" y="4562540"/>
            <a:ext cx="7314322" cy="971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0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2000" dirty="0">
                <a:sym typeface="Wingdings" panose="05000000000000000000" pitchFamily="2" charset="2"/>
              </a:rPr>
              <a:t>Permettre un meilleur accueil des publics au sein des dispositifs du système de santé </a:t>
            </a:r>
            <a:endParaRPr lang="fr-FR" sz="20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7087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EB8B7-52DA-0F94-027A-4A814F864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4C61F981-DB19-EFC1-85AF-7F31F8B9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236156"/>
            <a:ext cx="9422363" cy="9814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FABF74"/>
                </a:solidFill>
              </a:rPr>
              <a:t>2024: Evaluation de la médiation en Santé par Elodie Richard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8AF06F-3B44-0D71-E7FE-3816D998179E}"/>
              </a:ext>
            </a:extLst>
          </p:cNvPr>
          <p:cNvSpPr txBox="1"/>
          <p:nvPr/>
        </p:nvSpPr>
        <p:spPr>
          <a:xfrm>
            <a:off x="402771" y="1056806"/>
            <a:ext cx="5251579" cy="49244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000" dirty="0">
                <a:solidFill>
                  <a:schemeClr val="tx1"/>
                </a:solidFill>
                <a:sym typeface="Wingdings" panose="05000000000000000000" pitchFamily="2" charset="2"/>
              </a:rPr>
              <a:t>Recommandations :</a:t>
            </a:r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Développer une approche globale en décloisonnant les dispositifs Médiation Santé et BIS</a:t>
            </a:r>
            <a:endParaRPr lang="fr-FR" sz="20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fr-FR" sz="20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600" dirty="0"/>
              <a:t>Prioriser les actions collectives. Réduire les interventions individuelles pour laisser du temps à la co-construction d’activités collectives avec les partenaires et les GDV. </a:t>
            </a:r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Création d’un logigramme d’aide à l’orientation des situations individuelles par les travailleurs sociaux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Mieux cadrer les accompagnements individuels  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Plan d’action avec thématiques et territoires prioritaires</a:t>
            </a:r>
          </a:p>
          <a:p>
            <a:endParaRPr lang="fr-FR" sz="24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2" name="Flèche : courbe vers la gauche 1">
            <a:extLst>
              <a:ext uri="{FF2B5EF4-FFF2-40B4-BE49-F238E27FC236}">
                <a16:creationId xmlns:a16="http://schemas.microsoft.com/office/drawing/2014/main" id="{AFDBE57E-1BCA-5888-EEAC-CCD6016765D2}"/>
              </a:ext>
            </a:extLst>
          </p:cNvPr>
          <p:cNvSpPr/>
          <p:nvPr/>
        </p:nvSpPr>
        <p:spPr>
          <a:xfrm>
            <a:off x="7536591" y="5322705"/>
            <a:ext cx="987519" cy="1317052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019D0A-4327-4DD5-09F8-E3577788B798}"/>
              </a:ext>
            </a:extLst>
          </p:cNvPr>
          <p:cNvSpPr txBox="1"/>
          <p:nvPr/>
        </p:nvSpPr>
        <p:spPr>
          <a:xfrm>
            <a:off x="3272531" y="5601552"/>
            <a:ext cx="4191959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Recrutement d’une coordinatrice sur le dispositif médiation santé + BIS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BAF89D7-A653-FF55-9698-05A6999A1E26}"/>
              </a:ext>
            </a:extLst>
          </p:cNvPr>
          <p:cNvSpPr txBox="1"/>
          <p:nvPr/>
        </p:nvSpPr>
        <p:spPr>
          <a:xfrm>
            <a:off x="6027576" y="1056676"/>
            <a:ext cx="5875176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fr-FR" sz="2000" dirty="0">
                <a:sym typeface="Wingdings" panose="05000000000000000000" pitchFamily="2" charset="2"/>
              </a:rPr>
              <a:t>Plan d’action </a:t>
            </a:r>
            <a:r>
              <a:rPr lang="fr-FR" sz="2000" dirty="0">
                <a:solidFill>
                  <a:schemeClr val="tx1"/>
                </a:solidFill>
                <a:sym typeface="Wingdings" panose="05000000000000000000" pitchFamily="2" charset="2"/>
              </a:rPr>
              <a:t> :</a:t>
            </a:r>
          </a:p>
          <a:p>
            <a:r>
              <a:rPr lang="fr-FR" sz="1600" dirty="0"/>
              <a:t>Objectif générale : promouvoir la santé des Gens du voyage sur le département d’Indre et Loire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Promouvoir activité physique et sportive des GDV en vue de favoriser leur santé mentale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Promouvoir la scolarisation et l’insertion professionnel des jeunes GDV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Promouvoir la citoyenneté des GDV</a:t>
            </a:r>
          </a:p>
          <a:p>
            <a:pPr marL="285750" indent="-285750">
              <a:buFontTx/>
              <a:buChar char="-"/>
            </a:pPr>
            <a:endParaRPr lang="fr-FR" sz="16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fr-FR" sz="1600" dirty="0">
                <a:sym typeface="Wingdings" panose="05000000000000000000" pitchFamily="2" charset="2"/>
              </a:rPr>
              <a:t>Copil 1/an CITECH 3/an</a:t>
            </a:r>
          </a:p>
          <a:p>
            <a:r>
              <a:rPr lang="fr-FR" sz="1600" dirty="0">
                <a:sym typeface="Wingdings" panose="05000000000000000000" pitchFamily="2" charset="2"/>
              </a:rPr>
              <a:t>Fiche action </a:t>
            </a:r>
          </a:p>
          <a:p>
            <a:r>
              <a:rPr lang="fr-FR" sz="1600" dirty="0">
                <a:sym typeface="Wingdings" panose="05000000000000000000" pitchFamily="2" charset="2"/>
              </a:rPr>
              <a:t>Outil de communication partagé / logiciel métier/ répertoire partagé, </a:t>
            </a:r>
            <a:endParaRPr lang="fr-FR" sz="24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201CD759-62AC-9DB5-A56B-EA383FD62161}"/>
              </a:ext>
            </a:extLst>
          </p:cNvPr>
          <p:cNvCxnSpPr>
            <a:stCxn id="3" idx="3"/>
          </p:cNvCxnSpPr>
          <p:nvPr/>
        </p:nvCxnSpPr>
        <p:spPr>
          <a:xfrm flipV="1">
            <a:off x="5654350" y="3519018"/>
            <a:ext cx="251928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D350C4B4-AC4A-DDAE-86D1-2F418F653B1C}"/>
              </a:ext>
            </a:extLst>
          </p:cNvPr>
          <p:cNvCxnSpPr/>
          <p:nvPr/>
        </p:nvCxnSpPr>
        <p:spPr>
          <a:xfrm flipV="1">
            <a:off x="5654350" y="2131867"/>
            <a:ext cx="251928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C0DD05C7-17A0-D491-848B-7FDE73C7DB19}"/>
              </a:ext>
            </a:extLst>
          </p:cNvPr>
          <p:cNvCxnSpPr/>
          <p:nvPr/>
        </p:nvCxnSpPr>
        <p:spPr>
          <a:xfrm flipV="1">
            <a:off x="5654350" y="4780902"/>
            <a:ext cx="251928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865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B8064-7F35-CDCC-39AB-BF35C2F8A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8986D-97E2-F5D3-72A5-8E467FFD3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070" y="2643453"/>
            <a:ext cx="10877939" cy="98148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Intégration de la médiation santé dans l’espace de vie sociale TRAJECTOIRE</a:t>
            </a:r>
          </a:p>
        </p:txBody>
      </p:sp>
    </p:spTree>
    <p:extLst>
      <p:ext uri="{BB962C8B-B14F-4D97-AF65-F5344CB8AC3E}">
        <p14:creationId xmlns:p14="http://schemas.microsoft.com/office/powerpoint/2010/main" val="4696754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830</Words>
  <Application>Microsoft Office PowerPoint</Application>
  <PresentationFormat>Grand écran</PresentationFormat>
  <Paragraphs>106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Light</vt:lpstr>
      <vt:lpstr>Wingdings</vt:lpstr>
      <vt:lpstr>Thème Office</vt:lpstr>
      <vt:lpstr>Présentation PowerPoint</vt:lpstr>
      <vt:lpstr>Tsigane Habitat     </vt:lpstr>
      <vt:lpstr>Historique de la mise en place de la médiation Santé à Tsigane Habitat </vt:lpstr>
      <vt:lpstr>Présentation PowerPoint</vt:lpstr>
      <vt:lpstr>2022 : Création de la médiation en Santé à Tsigane Habitat </vt:lpstr>
      <vt:lpstr>Les Missions de la médiation </vt:lpstr>
      <vt:lpstr>Les Missions de la médiation </vt:lpstr>
      <vt:lpstr>2024: Evaluation de la médiation en Santé par Elodie Richard </vt:lpstr>
      <vt:lpstr>Intégration de la médiation santé dans l’espace de vie sociale TRAJECTOIRE</vt:lpstr>
      <vt:lpstr>Présentation PowerPoint</vt:lpstr>
      <vt:lpstr>Espace de vie sociale Trajectoire </vt:lpstr>
      <vt:lpstr>Ouverture de la médiation santé à de nouveaux dispositifs </vt:lpstr>
      <vt:lpstr>Ouverture à de nouveaux publics </vt:lpstr>
      <vt:lpstr>Présentation PowerPoint</vt:lpstr>
      <vt:lpstr>Récapitulatif de la mise en place de la médiation santé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 LIN</dc:creator>
  <cp:lastModifiedBy>Emma GATIPON</cp:lastModifiedBy>
  <cp:revision>36</cp:revision>
  <dcterms:created xsi:type="dcterms:W3CDTF">2025-03-13T13:01:18Z</dcterms:created>
  <dcterms:modified xsi:type="dcterms:W3CDTF">2026-01-14T10:45:56Z</dcterms:modified>
</cp:coreProperties>
</file>